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32" r:id="rId3"/>
    <p:sldId id="331" r:id="rId4"/>
    <p:sldId id="334" r:id="rId5"/>
    <p:sldId id="335" r:id="rId6"/>
    <p:sldId id="336" r:id="rId7"/>
    <p:sldId id="383" r:id="rId8"/>
    <p:sldId id="384" r:id="rId9"/>
    <p:sldId id="371" r:id="rId10"/>
    <p:sldId id="369" r:id="rId11"/>
    <p:sldId id="382" r:id="rId12"/>
    <p:sldId id="381" r:id="rId13"/>
    <p:sldId id="379" r:id="rId14"/>
    <p:sldId id="380" r:id="rId15"/>
    <p:sldId id="377" r:id="rId16"/>
    <p:sldId id="376" r:id="rId17"/>
    <p:sldId id="375" r:id="rId18"/>
    <p:sldId id="374" r:id="rId19"/>
    <p:sldId id="373" r:id="rId20"/>
    <p:sldId id="37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B16C"/>
    <a:srgbClr val="0068B7"/>
    <a:srgbClr val="0C6FBA"/>
    <a:srgbClr val="EC6941"/>
    <a:srgbClr val="E73C8F"/>
    <a:srgbClr val="1A4C71"/>
    <a:srgbClr val="0B6568"/>
    <a:srgbClr val="07656A"/>
    <a:srgbClr val="8B1C54"/>
    <a:srgbClr val="6A9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4" autoAdjust="0"/>
    <p:restoredTop sz="97094" autoAdjust="0"/>
  </p:normalViewPr>
  <p:slideViewPr>
    <p:cSldViewPr snapToGrid="0">
      <p:cViewPr>
        <p:scale>
          <a:sx n="90" d="100"/>
          <a:sy n="90" d="100"/>
        </p:scale>
        <p:origin x="-186" y="-48"/>
      </p:cViewPr>
      <p:guideLst>
        <p:guide orient="horz" pos="218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5CB0A-6AF4-4B6C-9703-8EC1603B54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C29F3-0E3B-48B9-A57E-95783FFEC4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/>
          <p:cNvGrpSpPr/>
          <p:nvPr userDrawn="1"/>
        </p:nvGrpSpPr>
        <p:grpSpPr>
          <a:xfrm>
            <a:off x="10662148" y="6309321"/>
            <a:ext cx="298776" cy="294875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11443868" y="6309321"/>
            <a:ext cx="298776" cy="294875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10935868" y="6460467"/>
            <a:ext cx="508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280460"/>
            <a:ext cx="812801" cy="8128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1" y="292956"/>
            <a:ext cx="812801" cy="8128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1579533" y="334005"/>
            <a:ext cx="4339650" cy="50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40" tIns="45722" rIns="91440" bIns="45722">
            <a:spAutoFit/>
          </a:bodyPr>
          <a:lstStyle>
            <a:lvl1pPr>
              <a:defRPr lang="zh-CN" altLang="en-US" sz="27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+mn-cs"/>
              </a:defRPr>
            </a:lvl1pPr>
          </a:lstStyle>
          <a:p>
            <a:pPr lvl="0" algn="l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B6FC-1CEC-46DC-BC98-917CF11BBC1D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3F6-7CC8-43C2-AA96-13DDEE94227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 userDrawn="1"/>
        </p:nvSpPr>
        <p:spPr bwMode="auto">
          <a:xfrm>
            <a:off x="467986" y="373275"/>
            <a:ext cx="879682" cy="596952"/>
          </a:xfrm>
          <a:custGeom>
            <a:avLst/>
            <a:gdLst>
              <a:gd name="T0" fmla="*/ 2553 w 2626"/>
              <a:gd name="T1" fmla="*/ 437 h 1782"/>
              <a:gd name="T2" fmla="*/ 2480 w 2626"/>
              <a:gd name="T3" fmla="*/ 376 h 1782"/>
              <a:gd name="T4" fmla="*/ 2393 w 2626"/>
              <a:gd name="T5" fmla="*/ 304 h 1782"/>
              <a:gd name="T6" fmla="*/ 2308 w 2626"/>
              <a:gd name="T7" fmla="*/ 609 h 1782"/>
              <a:gd name="T8" fmla="*/ 2056 w 2626"/>
              <a:gd name="T9" fmla="*/ 563 h 1782"/>
              <a:gd name="T10" fmla="*/ 1609 w 2626"/>
              <a:gd name="T11" fmla="*/ 609 h 1782"/>
              <a:gd name="T12" fmla="*/ 1451 w 2626"/>
              <a:gd name="T13" fmla="*/ 432 h 1782"/>
              <a:gd name="T14" fmla="*/ 1491 w 2626"/>
              <a:gd name="T15" fmla="*/ 222 h 1782"/>
              <a:gd name="T16" fmla="*/ 1403 w 2626"/>
              <a:gd name="T17" fmla="*/ 44 h 1782"/>
              <a:gd name="T18" fmla="*/ 1181 w 2626"/>
              <a:gd name="T19" fmla="*/ 44 h 1782"/>
              <a:gd name="T20" fmla="*/ 1104 w 2626"/>
              <a:gd name="T21" fmla="*/ 235 h 1782"/>
              <a:gd name="T22" fmla="*/ 1131 w 2626"/>
              <a:gd name="T23" fmla="*/ 428 h 1782"/>
              <a:gd name="T24" fmla="*/ 1110 w 2626"/>
              <a:gd name="T25" fmla="*/ 559 h 1782"/>
              <a:gd name="T26" fmla="*/ 973 w 2626"/>
              <a:gd name="T27" fmla="*/ 609 h 1782"/>
              <a:gd name="T28" fmla="*/ 516 w 2626"/>
              <a:gd name="T29" fmla="*/ 563 h 1782"/>
              <a:gd name="T30" fmla="*/ 353 w 2626"/>
              <a:gd name="T31" fmla="*/ 609 h 1782"/>
              <a:gd name="T32" fmla="*/ 318 w 2626"/>
              <a:gd name="T33" fmla="*/ 304 h 1782"/>
              <a:gd name="T34" fmla="*/ 233 w 2626"/>
              <a:gd name="T35" fmla="*/ 376 h 1782"/>
              <a:gd name="T36" fmla="*/ 148 w 2626"/>
              <a:gd name="T37" fmla="*/ 437 h 1782"/>
              <a:gd name="T38" fmla="*/ 73 w 2626"/>
              <a:gd name="T39" fmla="*/ 563 h 1782"/>
              <a:gd name="T40" fmla="*/ 0 w 2626"/>
              <a:gd name="T41" fmla="*/ 699 h 1782"/>
              <a:gd name="T42" fmla="*/ 73 w 2626"/>
              <a:gd name="T43" fmla="*/ 823 h 1782"/>
              <a:gd name="T44" fmla="*/ 148 w 2626"/>
              <a:gd name="T45" fmla="*/ 884 h 1782"/>
              <a:gd name="T46" fmla="*/ 233 w 2626"/>
              <a:gd name="T47" fmla="*/ 956 h 1782"/>
              <a:gd name="T48" fmla="*/ 318 w 2626"/>
              <a:gd name="T49" fmla="*/ 640 h 1782"/>
              <a:gd name="T50" fmla="*/ 418 w 2626"/>
              <a:gd name="T51" fmla="*/ 749 h 1782"/>
              <a:gd name="T52" fmla="*/ 457 w 2626"/>
              <a:gd name="T53" fmla="*/ 1412 h 1782"/>
              <a:gd name="T54" fmla="*/ 686 w 2626"/>
              <a:gd name="T55" fmla="*/ 1362 h 1782"/>
              <a:gd name="T56" fmla="*/ 948 w 2626"/>
              <a:gd name="T57" fmla="*/ 1337 h 1782"/>
              <a:gd name="T58" fmla="*/ 1027 w 2626"/>
              <a:gd name="T59" fmla="*/ 1661 h 1782"/>
              <a:gd name="T60" fmla="*/ 1557 w 2626"/>
              <a:gd name="T61" fmla="*/ 1661 h 1782"/>
              <a:gd name="T62" fmla="*/ 1636 w 2626"/>
              <a:gd name="T63" fmla="*/ 1337 h 1782"/>
              <a:gd name="T64" fmla="*/ 1921 w 2626"/>
              <a:gd name="T65" fmla="*/ 1362 h 1782"/>
              <a:gd name="T66" fmla="*/ 2127 w 2626"/>
              <a:gd name="T67" fmla="*/ 1412 h 1782"/>
              <a:gd name="T68" fmla="*/ 2179 w 2626"/>
              <a:gd name="T69" fmla="*/ 749 h 1782"/>
              <a:gd name="T70" fmla="*/ 2308 w 2626"/>
              <a:gd name="T71" fmla="*/ 640 h 1782"/>
              <a:gd name="T72" fmla="*/ 2393 w 2626"/>
              <a:gd name="T73" fmla="*/ 956 h 1782"/>
              <a:gd name="T74" fmla="*/ 2480 w 2626"/>
              <a:gd name="T75" fmla="*/ 884 h 1782"/>
              <a:gd name="T76" fmla="*/ 2553 w 2626"/>
              <a:gd name="T77" fmla="*/ 823 h 1782"/>
              <a:gd name="T78" fmla="*/ 2626 w 2626"/>
              <a:gd name="T79" fmla="*/ 699 h 1782"/>
              <a:gd name="T80" fmla="*/ 2553 w 2626"/>
              <a:gd name="T81" fmla="*/ 563 h 1782"/>
              <a:gd name="T82" fmla="*/ 1293 w 2626"/>
              <a:gd name="T83" fmla="*/ 705 h 1782"/>
              <a:gd name="T84" fmla="*/ 1293 w 2626"/>
              <a:gd name="T85" fmla="*/ 705 h 1782"/>
              <a:gd name="T86" fmla="*/ 1096 w 2626"/>
              <a:gd name="T87" fmla="*/ 796 h 1782"/>
              <a:gd name="T88" fmla="*/ 555 w 2626"/>
              <a:gd name="T89" fmla="*/ 825 h 1782"/>
              <a:gd name="T90" fmla="*/ 628 w 2626"/>
              <a:gd name="T91" fmla="*/ 640 h 1782"/>
              <a:gd name="T92" fmla="*/ 859 w 2626"/>
              <a:gd name="T93" fmla="*/ 651 h 1782"/>
              <a:gd name="T94" fmla="*/ 657 w 2626"/>
              <a:gd name="T95" fmla="*/ 1023 h 1782"/>
              <a:gd name="T96" fmla="*/ 2029 w 2626"/>
              <a:gd name="T97" fmla="*/ 825 h 1782"/>
              <a:gd name="T98" fmla="*/ 1940 w 2626"/>
              <a:gd name="T99" fmla="*/ 1011 h 1782"/>
              <a:gd name="T100" fmla="*/ 1726 w 2626"/>
              <a:gd name="T101" fmla="*/ 651 h 1782"/>
              <a:gd name="T102" fmla="*/ 1969 w 2626"/>
              <a:gd name="T103" fmla="*/ 640 h 1782"/>
              <a:gd name="T104" fmla="*/ 2029 w 2626"/>
              <a:gd name="T105" fmla="*/ 705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26" h="1782">
                <a:moveTo>
                  <a:pt x="2553" y="563"/>
                </a:moveTo>
                <a:lnTo>
                  <a:pt x="2553" y="437"/>
                </a:lnTo>
                <a:lnTo>
                  <a:pt x="2480" y="437"/>
                </a:lnTo>
                <a:lnTo>
                  <a:pt x="2480" y="376"/>
                </a:lnTo>
                <a:lnTo>
                  <a:pt x="2393" y="376"/>
                </a:lnTo>
                <a:lnTo>
                  <a:pt x="2393" y="304"/>
                </a:lnTo>
                <a:lnTo>
                  <a:pt x="2308" y="304"/>
                </a:lnTo>
                <a:lnTo>
                  <a:pt x="2308" y="609"/>
                </a:lnTo>
                <a:lnTo>
                  <a:pt x="2218" y="609"/>
                </a:lnTo>
                <a:lnTo>
                  <a:pt x="2056" y="563"/>
                </a:lnTo>
                <a:lnTo>
                  <a:pt x="2004" y="609"/>
                </a:lnTo>
                <a:lnTo>
                  <a:pt x="1609" y="609"/>
                </a:lnTo>
                <a:lnTo>
                  <a:pt x="1472" y="559"/>
                </a:lnTo>
                <a:lnTo>
                  <a:pt x="1451" y="432"/>
                </a:lnTo>
                <a:lnTo>
                  <a:pt x="1524" y="252"/>
                </a:lnTo>
                <a:lnTo>
                  <a:pt x="1491" y="222"/>
                </a:lnTo>
                <a:lnTo>
                  <a:pt x="1497" y="133"/>
                </a:lnTo>
                <a:lnTo>
                  <a:pt x="1403" y="44"/>
                </a:lnTo>
                <a:lnTo>
                  <a:pt x="1291" y="0"/>
                </a:lnTo>
                <a:lnTo>
                  <a:pt x="1181" y="44"/>
                </a:lnTo>
                <a:lnTo>
                  <a:pt x="1087" y="133"/>
                </a:lnTo>
                <a:lnTo>
                  <a:pt x="1104" y="235"/>
                </a:lnTo>
                <a:lnTo>
                  <a:pt x="1069" y="250"/>
                </a:lnTo>
                <a:lnTo>
                  <a:pt x="1131" y="428"/>
                </a:lnTo>
                <a:lnTo>
                  <a:pt x="1110" y="559"/>
                </a:lnTo>
                <a:lnTo>
                  <a:pt x="1110" y="559"/>
                </a:lnTo>
                <a:lnTo>
                  <a:pt x="1110" y="559"/>
                </a:lnTo>
                <a:lnTo>
                  <a:pt x="973" y="609"/>
                </a:lnTo>
                <a:lnTo>
                  <a:pt x="603" y="609"/>
                </a:lnTo>
                <a:lnTo>
                  <a:pt x="516" y="563"/>
                </a:lnTo>
                <a:lnTo>
                  <a:pt x="351" y="607"/>
                </a:lnTo>
                <a:lnTo>
                  <a:pt x="353" y="609"/>
                </a:lnTo>
                <a:lnTo>
                  <a:pt x="318" y="609"/>
                </a:lnTo>
                <a:lnTo>
                  <a:pt x="318" y="304"/>
                </a:lnTo>
                <a:lnTo>
                  <a:pt x="233" y="304"/>
                </a:lnTo>
                <a:lnTo>
                  <a:pt x="233" y="376"/>
                </a:lnTo>
                <a:lnTo>
                  <a:pt x="148" y="376"/>
                </a:lnTo>
                <a:lnTo>
                  <a:pt x="148" y="437"/>
                </a:lnTo>
                <a:lnTo>
                  <a:pt x="73" y="437"/>
                </a:lnTo>
                <a:lnTo>
                  <a:pt x="73" y="563"/>
                </a:lnTo>
                <a:lnTo>
                  <a:pt x="0" y="563"/>
                </a:lnTo>
                <a:lnTo>
                  <a:pt x="0" y="699"/>
                </a:lnTo>
                <a:lnTo>
                  <a:pt x="73" y="699"/>
                </a:lnTo>
                <a:lnTo>
                  <a:pt x="73" y="823"/>
                </a:lnTo>
                <a:lnTo>
                  <a:pt x="148" y="823"/>
                </a:lnTo>
                <a:lnTo>
                  <a:pt x="148" y="884"/>
                </a:lnTo>
                <a:lnTo>
                  <a:pt x="233" y="884"/>
                </a:lnTo>
                <a:lnTo>
                  <a:pt x="233" y="956"/>
                </a:lnTo>
                <a:lnTo>
                  <a:pt x="318" y="956"/>
                </a:lnTo>
                <a:lnTo>
                  <a:pt x="318" y="640"/>
                </a:lnTo>
                <a:lnTo>
                  <a:pt x="366" y="640"/>
                </a:lnTo>
                <a:lnTo>
                  <a:pt x="418" y="749"/>
                </a:lnTo>
                <a:lnTo>
                  <a:pt x="414" y="1096"/>
                </a:lnTo>
                <a:lnTo>
                  <a:pt x="457" y="1412"/>
                </a:lnTo>
                <a:lnTo>
                  <a:pt x="597" y="1456"/>
                </a:lnTo>
                <a:lnTo>
                  <a:pt x="686" y="1362"/>
                </a:lnTo>
                <a:lnTo>
                  <a:pt x="873" y="1144"/>
                </a:lnTo>
                <a:lnTo>
                  <a:pt x="948" y="1337"/>
                </a:lnTo>
                <a:lnTo>
                  <a:pt x="882" y="1568"/>
                </a:lnTo>
                <a:lnTo>
                  <a:pt x="1027" y="1661"/>
                </a:lnTo>
                <a:lnTo>
                  <a:pt x="1291" y="1782"/>
                </a:lnTo>
                <a:lnTo>
                  <a:pt x="1557" y="1661"/>
                </a:lnTo>
                <a:lnTo>
                  <a:pt x="1703" y="1568"/>
                </a:lnTo>
                <a:lnTo>
                  <a:pt x="1636" y="1337"/>
                </a:lnTo>
                <a:lnTo>
                  <a:pt x="1734" y="1119"/>
                </a:lnTo>
                <a:lnTo>
                  <a:pt x="1921" y="1362"/>
                </a:lnTo>
                <a:lnTo>
                  <a:pt x="1988" y="1456"/>
                </a:lnTo>
                <a:lnTo>
                  <a:pt x="2127" y="1412"/>
                </a:lnTo>
                <a:lnTo>
                  <a:pt x="2183" y="1096"/>
                </a:lnTo>
                <a:lnTo>
                  <a:pt x="2179" y="749"/>
                </a:lnTo>
                <a:lnTo>
                  <a:pt x="2243" y="640"/>
                </a:lnTo>
                <a:lnTo>
                  <a:pt x="2308" y="640"/>
                </a:lnTo>
                <a:lnTo>
                  <a:pt x="2308" y="956"/>
                </a:lnTo>
                <a:lnTo>
                  <a:pt x="2393" y="956"/>
                </a:lnTo>
                <a:lnTo>
                  <a:pt x="2393" y="884"/>
                </a:lnTo>
                <a:lnTo>
                  <a:pt x="2480" y="884"/>
                </a:lnTo>
                <a:lnTo>
                  <a:pt x="2480" y="823"/>
                </a:lnTo>
                <a:lnTo>
                  <a:pt x="2553" y="823"/>
                </a:lnTo>
                <a:lnTo>
                  <a:pt x="2553" y="699"/>
                </a:lnTo>
                <a:lnTo>
                  <a:pt x="2626" y="699"/>
                </a:lnTo>
                <a:lnTo>
                  <a:pt x="2626" y="563"/>
                </a:lnTo>
                <a:lnTo>
                  <a:pt x="2553" y="563"/>
                </a:lnTo>
                <a:close/>
                <a:moveTo>
                  <a:pt x="1096" y="796"/>
                </a:moveTo>
                <a:lnTo>
                  <a:pt x="1293" y="705"/>
                </a:lnTo>
                <a:lnTo>
                  <a:pt x="1270" y="686"/>
                </a:lnTo>
                <a:lnTo>
                  <a:pt x="1293" y="705"/>
                </a:lnTo>
                <a:lnTo>
                  <a:pt x="1096" y="796"/>
                </a:lnTo>
                <a:lnTo>
                  <a:pt x="1096" y="796"/>
                </a:lnTo>
                <a:close/>
                <a:moveTo>
                  <a:pt x="576" y="1073"/>
                </a:moveTo>
                <a:lnTo>
                  <a:pt x="555" y="825"/>
                </a:lnTo>
                <a:lnTo>
                  <a:pt x="555" y="705"/>
                </a:lnTo>
                <a:lnTo>
                  <a:pt x="628" y="640"/>
                </a:lnTo>
                <a:lnTo>
                  <a:pt x="890" y="640"/>
                </a:lnTo>
                <a:lnTo>
                  <a:pt x="859" y="651"/>
                </a:lnTo>
                <a:lnTo>
                  <a:pt x="705" y="790"/>
                </a:lnTo>
                <a:lnTo>
                  <a:pt x="657" y="1023"/>
                </a:lnTo>
                <a:lnTo>
                  <a:pt x="576" y="1073"/>
                </a:lnTo>
                <a:close/>
                <a:moveTo>
                  <a:pt x="2029" y="825"/>
                </a:moveTo>
                <a:lnTo>
                  <a:pt x="2019" y="1073"/>
                </a:lnTo>
                <a:lnTo>
                  <a:pt x="1940" y="1011"/>
                </a:lnTo>
                <a:lnTo>
                  <a:pt x="1879" y="790"/>
                </a:lnTo>
                <a:lnTo>
                  <a:pt x="1726" y="651"/>
                </a:lnTo>
                <a:lnTo>
                  <a:pt x="1694" y="640"/>
                </a:lnTo>
                <a:lnTo>
                  <a:pt x="1969" y="640"/>
                </a:lnTo>
                <a:lnTo>
                  <a:pt x="1954" y="653"/>
                </a:lnTo>
                <a:lnTo>
                  <a:pt x="2029" y="705"/>
                </a:lnTo>
                <a:lnTo>
                  <a:pt x="2029" y="8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28172" y="1069242"/>
            <a:ext cx="1133565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 userDrawn="1"/>
        </p:nvSpPr>
        <p:spPr>
          <a:xfrm>
            <a:off x="11300460" y="605872"/>
            <a:ext cx="463369" cy="4633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1FD3CB4-D08C-4F3A-B220-1753282C3F1B}" type="slidenum">
              <a:rPr lang="zh-CN" altLang="en-US" sz="1100" smtClean="0">
                <a:solidFill>
                  <a:prstClr val="white"/>
                </a:solidFill>
              </a:rPr>
            </a:fld>
            <a:endParaRPr lang="zh-CN" altLang="en-US" sz="11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8" cy="6321481"/>
          </a:xfrm>
          <a:custGeom>
            <a:avLst/>
            <a:gdLst>
              <a:gd name="connsiteX0" fmla="*/ 5805482 w 12191998"/>
              <a:gd name="connsiteY0" fmla="*/ 0 h 6321481"/>
              <a:gd name="connsiteX1" fmla="*/ 12191998 w 12191998"/>
              <a:gd name="connsiteY1" fmla="*/ 1 h 6321481"/>
              <a:gd name="connsiteX2" fmla="*/ 12191998 w 12191998"/>
              <a:gd name="connsiteY2" fmla="*/ 839801 h 6321481"/>
              <a:gd name="connsiteX3" fmla="*/ 0 w 12191998"/>
              <a:gd name="connsiteY3" fmla="*/ 6321481 h 6321481"/>
              <a:gd name="connsiteX4" fmla="*/ 0 w 12191998"/>
              <a:gd name="connsiteY4" fmla="*/ 2610220 h 632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8" h="6321481">
                <a:moveTo>
                  <a:pt x="5805482" y="0"/>
                </a:moveTo>
                <a:lnTo>
                  <a:pt x="12191998" y="1"/>
                </a:lnTo>
                <a:lnTo>
                  <a:pt x="12191998" y="839801"/>
                </a:lnTo>
                <a:lnTo>
                  <a:pt x="0" y="6321481"/>
                </a:lnTo>
                <a:lnTo>
                  <a:pt x="0" y="26102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2D86"/>
            </a:gs>
            <a:gs pos="0">
              <a:schemeClr val="tx2">
                <a:lumMod val="20000"/>
                <a:lumOff val="8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509"/>
            <a:ext cx="12192000" cy="68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990600" indent="-3810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5240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21336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7432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0.png"/><Relationship Id="rId1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21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23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6.w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矩形 3078"/>
          <p:cNvSpPr>
            <a:spLocks noChangeArrowheads="1"/>
          </p:cNvSpPr>
          <p:nvPr/>
        </p:nvSpPr>
        <p:spPr bwMode="auto">
          <a:xfrm>
            <a:off x="5135245" y="4076065"/>
            <a:ext cx="5856605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27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（集团）企业视频调度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会议解决方案</a:t>
            </a: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1" name="矩形 3080"/>
          <p:cNvSpPr>
            <a:spLocks noChangeArrowheads="1"/>
          </p:cNvSpPr>
          <p:nvPr/>
        </p:nvSpPr>
        <p:spPr bwMode="auto">
          <a:xfrm>
            <a:off x="2065867" y="2724157"/>
            <a:ext cx="8257117" cy="738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提高工作效率，降低运营成本</a:t>
            </a:r>
            <a:endParaRPr lang="zh-CN" altLang="en-US" sz="4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2" name="直接连接符 3081"/>
          <p:cNvSpPr>
            <a:spLocks noChangeShapeType="1"/>
          </p:cNvSpPr>
          <p:nvPr/>
        </p:nvSpPr>
        <p:spPr bwMode="auto">
          <a:xfrm>
            <a:off x="2159001" y="3783373"/>
            <a:ext cx="8064500" cy="61402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</p:spPr>
        <p:txBody>
          <a:bodyPr lIns="121926" tIns="60963" rIns="121926" bIns="60963"/>
          <a:lstStyle/>
          <a:p>
            <a:endParaRPr lang="zh-CN" altLang="en-US"/>
          </a:p>
        </p:txBody>
      </p:sp>
      <p:sp>
        <p:nvSpPr>
          <p:cNvPr id="1034" name="矩形 3083"/>
          <p:cNvSpPr>
            <a:spLocks noChangeArrowheads="1"/>
          </p:cNvSpPr>
          <p:nvPr/>
        </p:nvSpPr>
        <p:spPr bwMode="auto">
          <a:xfrm>
            <a:off x="0" y="5781196"/>
            <a:ext cx="12192000" cy="1029017"/>
          </a:xfrm>
          <a:prstGeom prst="rect">
            <a:avLst/>
          </a:prstGeom>
          <a:solidFill>
            <a:srgbClr val="333333">
              <a:alpha val="50195"/>
            </a:srgbClr>
          </a:solidFill>
          <a:ln w="9525">
            <a:noFill/>
            <a:miter lim="800000"/>
          </a:ln>
        </p:spPr>
        <p:txBody>
          <a:bodyPr lIns="121926" tIns="60963" rIns="121926" bIns="60963"/>
          <a:lstStyle/>
          <a:p>
            <a:pPr algn="ctr" eaLnBrk="0" hangingPunct="0"/>
            <a:endParaRPr lang="zh-CN" altLang="en-US"/>
          </a:p>
        </p:txBody>
      </p:sp>
      <p:grpSp>
        <p:nvGrpSpPr>
          <p:cNvPr id="2" name="组合 3085"/>
          <p:cNvGrpSpPr/>
          <p:nvPr/>
        </p:nvGrpSpPr>
        <p:grpSpPr bwMode="auto">
          <a:xfrm>
            <a:off x="0" y="6809302"/>
            <a:ext cx="12192000" cy="48699"/>
            <a:chOff x="0" y="0"/>
            <a:chExt cx="6620" cy="46"/>
          </a:xfrm>
        </p:grpSpPr>
        <p:sp>
          <p:nvSpPr>
            <p:cNvPr id="1039" name="矩形 3086"/>
            <p:cNvSpPr>
              <a:spLocks noChangeArrowheads="1"/>
            </p:cNvSpPr>
            <p:nvPr/>
          </p:nvSpPr>
          <p:spPr bwMode="auto">
            <a:xfrm>
              <a:off x="0" y="0"/>
              <a:ext cx="1655" cy="46"/>
            </a:xfrm>
            <a:prstGeom prst="rect">
              <a:avLst/>
            </a:prstGeom>
            <a:solidFill>
              <a:srgbClr val="0068B7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" name="矩形 3087"/>
            <p:cNvSpPr>
              <a:spLocks noChangeArrowheads="1"/>
            </p:cNvSpPr>
            <p:nvPr/>
          </p:nvSpPr>
          <p:spPr bwMode="auto">
            <a:xfrm>
              <a:off x="1655" y="0"/>
              <a:ext cx="1655" cy="46"/>
            </a:xfrm>
            <a:prstGeom prst="rect">
              <a:avLst/>
            </a:prstGeom>
            <a:solidFill>
              <a:srgbClr val="32B16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" name="矩形 3088"/>
            <p:cNvSpPr>
              <a:spLocks noChangeArrowheads="1"/>
            </p:cNvSpPr>
            <p:nvPr/>
          </p:nvSpPr>
          <p:spPr bwMode="auto">
            <a:xfrm>
              <a:off x="3310" y="0"/>
              <a:ext cx="1655" cy="46"/>
            </a:xfrm>
            <a:prstGeom prst="rect">
              <a:avLst/>
            </a:prstGeom>
            <a:solidFill>
              <a:srgbClr val="EC694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2" name="矩形 3089"/>
            <p:cNvSpPr>
              <a:spLocks noChangeArrowheads="1"/>
            </p:cNvSpPr>
            <p:nvPr/>
          </p:nvSpPr>
          <p:spPr bwMode="auto">
            <a:xfrm>
              <a:off x="4965" y="0"/>
              <a:ext cx="1655" cy="46"/>
            </a:xfrm>
            <a:prstGeom prst="rect">
              <a:avLst/>
            </a:prstGeom>
            <a:solidFill>
              <a:srgbClr val="448AC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35" name="文本框 3084"/>
          <p:cNvSpPr txBox="1">
            <a:spLocks noChangeArrowheads="1"/>
          </p:cNvSpPr>
          <p:nvPr/>
        </p:nvSpPr>
        <p:spPr bwMode="auto">
          <a:xfrm>
            <a:off x="226695" y="5934075"/>
            <a:ext cx="11159490" cy="721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26" tIns="60963" rIns="121926" bIns="60963">
            <a:spAutoFit/>
          </a:bodyPr>
          <a:p>
            <a:pPr algn="ctr" eaLnBrk="0" hangingPunct="0"/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北京大唐聆讯通讯设备有限公司 </a:t>
            </a:r>
            <a:endParaRPr lang="zh-CN" altLang="en-US" sz="1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eaLnBrk="0" hangingPunct="0"/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</a:t>
            </a:r>
            <a:endParaRPr lang="zh-CN" altLang="en-US" sz="1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eaLnBrk="0" hangingPunct="0"/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官方网址：www.</a:t>
            </a:r>
            <a:r>
              <a:rPr lang="en-US" altLang="zh-CN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bj918</a:t>
            </a: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.com        官方热线：</a:t>
            </a:r>
            <a:r>
              <a:rPr lang="en-US" altLang="zh-CN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010-6211-</a:t>
            </a:r>
            <a:r>
              <a:rPr lang="en-US" altLang="zh-CN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6059</a:t>
            </a:r>
            <a:endParaRPr lang="en-US" altLang="zh-CN" sz="1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图片 11" descr="未标题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25" y="22225"/>
            <a:ext cx="4025900" cy="177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563526" y="748425"/>
            <a:ext cx="844224" cy="431800"/>
          </a:xfrm>
          <a:prstGeom prst="homePlate">
            <a:avLst/>
          </a:prstGeom>
          <a:solidFill>
            <a:srgbClr val="44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6.0</a:t>
            </a:r>
            <a:endParaRPr lang="zh-CN" altLang="en-US" dirty="0"/>
          </a:p>
        </p:txBody>
      </p:sp>
      <p:sp>
        <p:nvSpPr>
          <p:cNvPr id="3" name="燕尾形 2"/>
          <p:cNvSpPr/>
          <p:nvPr/>
        </p:nvSpPr>
        <p:spPr>
          <a:xfrm>
            <a:off x="1264875" y="748425"/>
            <a:ext cx="360362" cy="43180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6901" y="818702"/>
            <a:ext cx="311463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方案解析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节省带宽</a:t>
            </a:r>
            <a:endParaRPr lang="zh-CN" altLang="en-US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521" y="1871330"/>
            <a:ext cx="100052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2622" y="1371598"/>
            <a:ext cx="10590029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/>
              <a:t>整个系统采用</a:t>
            </a:r>
            <a:r>
              <a:rPr lang="en-US" sz="1600" dirty="0" smtClean="0"/>
              <a:t>IP</a:t>
            </a:r>
            <a:r>
              <a:rPr lang="zh-CN" altLang="en-US" sz="1600" dirty="0" smtClean="0"/>
              <a:t>传输网络，视频协议采用业界领先的</a:t>
            </a:r>
            <a:r>
              <a:rPr lang="en-US" sz="1600" dirty="0" smtClean="0">
                <a:solidFill>
                  <a:srgbClr val="0068B7"/>
                </a:solidFill>
              </a:rPr>
              <a:t>H.265</a:t>
            </a:r>
            <a:r>
              <a:rPr lang="zh-CN" altLang="en-US" sz="1600" dirty="0" smtClean="0">
                <a:solidFill>
                  <a:srgbClr val="0068B7"/>
                </a:solidFill>
              </a:rPr>
              <a:t>编解码</a:t>
            </a:r>
            <a:r>
              <a:rPr lang="zh-CN" altLang="en-US" sz="1600" dirty="0" smtClean="0"/>
              <a:t>，同时兼容</a:t>
            </a:r>
            <a:r>
              <a:rPr lang="en-US" sz="1600" dirty="0" smtClean="0"/>
              <a:t>H.264</a:t>
            </a:r>
            <a:r>
              <a:rPr lang="zh-CN" altLang="en-US" sz="1600" dirty="0" smtClean="0"/>
              <a:t>、</a:t>
            </a:r>
            <a:r>
              <a:rPr lang="en-US" sz="1600" dirty="0" smtClean="0"/>
              <a:t>H.264HP</a:t>
            </a:r>
            <a:r>
              <a:rPr lang="zh-CN" altLang="en-US" sz="1600" dirty="0" smtClean="0"/>
              <a:t>、</a:t>
            </a:r>
            <a:r>
              <a:rPr lang="en-US" sz="1600" dirty="0" smtClean="0"/>
              <a:t>H.264SVC</a:t>
            </a:r>
            <a:r>
              <a:rPr lang="zh-CN" altLang="en-US" sz="1600" dirty="0" smtClean="0"/>
              <a:t>编码，可为用户提供</a:t>
            </a:r>
            <a:r>
              <a:rPr lang="en-US" sz="1600" dirty="0" smtClean="0"/>
              <a:t>1080P60</a:t>
            </a:r>
            <a:r>
              <a:rPr lang="zh-CN" altLang="en-US" sz="1600" dirty="0" smtClean="0"/>
              <a:t>高清视频图像。</a:t>
            </a:r>
            <a:r>
              <a:rPr lang="en-US" sz="1600" dirty="0" smtClean="0"/>
              <a:t> H.265</a:t>
            </a:r>
            <a:r>
              <a:rPr lang="zh-CN" altLang="en-US" sz="1600" dirty="0" smtClean="0"/>
              <a:t>编码技术的应用大大提高了图像压缩比，在同样带宽下，节省</a:t>
            </a:r>
            <a:r>
              <a:rPr lang="en-US" altLang="zh-CN" sz="1600" dirty="0" smtClean="0"/>
              <a:t>40%</a:t>
            </a:r>
            <a:r>
              <a:rPr lang="zh-CN" altLang="en-US" sz="1600" dirty="0" smtClean="0"/>
              <a:t>带宽占用，提供更逼真、更清晰、更流畅的画面。</a:t>
            </a:r>
            <a:endParaRPr lang="en-US" altLang="zh-CN" sz="1600" dirty="0" smtClean="0"/>
          </a:p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2" name="Picture 4" descr="http://www.hwactive.com/Public/Upload/fangan/20180201/5a72d8ce33c7b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03209" y="2638581"/>
            <a:ext cx="4795516" cy="3273130"/>
          </a:xfrm>
          <a:prstGeom prst="rect">
            <a:avLst/>
          </a:prstGeom>
          <a:noFill/>
        </p:spPr>
      </p:pic>
      <p:pic>
        <p:nvPicPr>
          <p:cNvPr id="7174" name="Picture 6" descr="http://www.hwactive.com/Public/Upload/fangan/20180201/5a72d8b8dbc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670" y="2681108"/>
            <a:ext cx="4779937" cy="3262497"/>
          </a:xfrm>
          <a:prstGeom prst="rect">
            <a:avLst/>
          </a:prstGeom>
          <a:noFill/>
        </p:spPr>
      </p:pic>
      <p:sp>
        <p:nvSpPr>
          <p:cNvPr id="36" name="矩形 35"/>
          <p:cNvSpPr/>
          <p:nvPr/>
        </p:nvSpPr>
        <p:spPr>
          <a:xfrm>
            <a:off x="1733107" y="6177515"/>
            <a:ext cx="7581014" cy="435934"/>
          </a:xfrm>
          <a:prstGeom prst="rect">
            <a:avLst/>
          </a:prstGeom>
          <a:solidFill>
            <a:srgbClr val="006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rgbClr val="EC6941"/>
                </a:solidFill>
                <a:cs typeface="Arial" panose="020B0604020202020204" pitchFamily="34" charset="0"/>
              </a:rPr>
              <a:t>同等网络环境下</a:t>
            </a: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，大唐带来更高清的视频会议效果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44010" y="2785730"/>
            <a:ext cx="812800" cy="245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大唐终端</a:t>
            </a:r>
            <a:endParaRPr lang="zh-CN" altLang="en-US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59527" y="2778642"/>
            <a:ext cx="8207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友商产品</a:t>
            </a:r>
            <a:endParaRPr lang="zh-CN" altLang="en-US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563526" y="748425"/>
            <a:ext cx="844224" cy="431800"/>
          </a:xfrm>
          <a:prstGeom prst="homePlate">
            <a:avLst/>
          </a:prstGeom>
          <a:solidFill>
            <a:srgbClr val="44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6.1</a:t>
            </a:r>
            <a:endParaRPr lang="zh-CN" altLang="en-US" dirty="0"/>
          </a:p>
        </p:txBody>
      </p:sp>
      <p:sp>
        <p:nvSpPr>
          <p:cNvPr id="3" name="燕尾形 2"/>
          <p:cNvSpPr/>
          <p:nvPr/>
        </p:nvSpPr>
        <p:spPr>
          <a:xfrm>
            <a:off x="1264875" y="748425"/>
            <a:ext cx="360362" cy="43180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6901" y="818702"/>
            <a:ext cx="30521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方案解析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融合互通</a:t>
            </a:r>
            <a:endParaRPr lang="zh-CN" altLang="en-US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521" y="1871330"/>
            <a:ext cx="100052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989" y="1488557"/>
            <a:ext cx="10590029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系统支持分公司、办事处或外出人员在移动端登录“大唐云”入会，</a:t>
            </a:r>
            <a:r>
              <a:rPr lang="zh-CN" altLang="en-US" sz="1600" dirty="0" smtClean="0"/>
              <a:t>作为软终端，可通过互联网、</a:t>
            </a:r>
            <a:r>
              <a:rPr lang="en-US" sz="1600" dirty="0" smtClean="0"/>
              <a:t>Wi-Fi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4</a:t>
            </a:r>
            <a:r>
              <a:rPr lang="en-US" sz="1600" dirty="0" smtClean="0"/>
              <a:t>G</a:t>
            </a:r>
            <a:r>
              <a:rPr lang="zh-CN" altLang="en-US" sz="1600" dirty="0" smtClean="0"/>
              <a:t>接入。灵活方便，开放性强，满足随时增点需方的需求。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9466" y="2498651"/>
            <a:ext cx="3062175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/>
              <a:t>本方案</a:t>
            </a:r>
            <a:r>
              <a:rPr lang="zh-CN" altLang="en-US" sz="1600" dirty="0" smtClean="0">
                <a:solidFill>
                  <a:srgbClr val="0068B7"/>
                </a:solidFill>
              </a:rPr>
              <a:t>安装配置简单</a:t>
            </a:r>
            <a:r>
              <a:rPr lang="zh-CN" altLang="en-US" sz="1600" dirty="0" smtClean="0"/>
              <a:t>，</a:t>
            </a:r>
            <a:r>
              <a:rPr lang="zh-CN" altLang="en-US" sz="1600" dirty="0" smtClean="0">
                <a:solidFill>
                  <a:srgbClr val="0068B7"/>
                </a:solidFill>
              </a:rPr>
              <a:t>软硬兼容</a:t>
            </a:r>
            <a:r>
              <a:rPr lang="zh-CN" altLang="en-US" sz="1600" dirty="0" smtClean="0"/>
              <a:t>，方便用户随时随地入会。</a:t>
            </a:r>
            <a:endParaRPr lang="en-US" altLang="zh-CN" sz="1600" dirty="0" smtClean="0"/>
          </a:p>
          <a:p>
            <a:pPr indent="457200">
              <a:lnSpc>
                <a:spcPct val="150000"/>
              </a:lnSpc>
            </a:pPr>
            <a:endParaRPr lang="en-US" altLang="zh-CN" sz="1600" dirty="0" smtClean="0"/>
          </a:p>
          <a:p>
            <a:pPr indent="457200">
              <a:lnSpc>
                <a:spcPct val="150000"/>
              </a:lnSpc>
            </a:pPr>
            <a:r>
              <a:rPr lang="zh-CN" altLang="en-US" sz="1600" dirty="0" smtClean="0"/>
              <a:t>满足固定会议室（硬件终端）和移动智能设备（</a:t>
            </a:r>
            <a:r>
              <a:rPr lang="en-US" altLang="zh-CN" sz="1600" dirty="0" smtClean="0"/>
              <a:t>PAD</a:t>
            </a:r>
            <a:r>
              <a:rPr lang="zh-CN" altLang="en-US" sz="1600" dirty="0" smtClean="0"/>
              <a:t>、</a:t>
            </a:r>
            <a:r>
              <a:rPr lang="en-US" altLang="zh-CN" sz="1600" dirty="0" err="1" smtClean="0"/>
              <a:t>iPhone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Android</a:t>
            </a:r>
            <a:r>
              <a:rPr lang="zh-CN" altLang="en-US" sz="1600" dirty="0" smtClean="0"/>
              <a:t>、</a:t>
            </a:r>
            <a:r>
              <a:rPr lang="en-US" altLang="zh-CN" sz="1600" dirty="0" smtClean="0"/>
              <a:t>Mac</a:t>
            </a:r>
            <a:r>
              <a:rPr lang="zh-CN" altLang="en-US" sz="1600" dirty="0" smtClean="0"/>
              <a:t>）实时沟通</a:t>
            </a:r>
            <a:r>
              <a:rPr lang="en-US" altLang="zh-CN" sz="1600" dirty="0" smtClean="0"/>
              <a:t>.</a:t>
            </a:r>
            <a:endParaRPr lang="en-US" altLang="zh-CN" sz="1600" dirty="0" smtClean="0"/>
          </a:p>
          <a:p>
            <a:pPr indent="457200">
              <a:lnSpc>
                <a:spcPct val="150000"/>
              </a:lnSpc>
            </a:pPr>
            <a:endParaRPr lang="en-US" altLang="zh-CN" sz="1600" dirty="0" smtClean="0"/>
          </a:p>
          <a:p>
            <a:pPr indent="457200">
              <a:lnSpc>
                <a:spcPct val="150000"/>
              </a:lnSpc>
            </a:pPr>
            <a:r>
              <a:rPr lang="zh-CN" altLang="en-US" sz="1600" dirty="0" smtClean="0"/>
              <a:t>可通过</a:t>
            </a:r>
            <a:r>
              <a:rPr lang="en-US" altLang="zh-CN" sz="1600" dirty="0" smtClean="0"/>
              <a:t>MCU</a:t>
            </a:r>
            <a:r>
              <a:rPr lang="zh-CN" altLang="en-US" sz="1600" dirty="0" smtClean="0"/>
              <a:t>与标准</a:t>
            </a:r>
            <a:r>
              <a:rPr lang="en-US" altLang="zh-CN" sz="1600" dirty="0" smtClean="0"/>
              <a:t>H.323</a:t>
            </a:r>
            <a:r>
              <a:rPr lang="zh-CN" altLang="en-US" sz="1600" dirty="0" smtClean="0"/>
              <a:t>协议设备互联互通。</a:t>
            </a:r>
            <a:endParaRPr lang="en-US" altLang="zh-CN" sz="1600" dirty="0" smtClean="0"/>
          </a:p>
        </p:txBody>
      </p:sp>
      <p:sp>
        <p:nvSpPr>
          <p:cNvPr id="34" name="菱形 33"/>
          <p:cNvSpPr/>
          <p:nvPr/>
        </p:nvSpPr>
        <p:spPr>
          <a:xfrm>
            <a:off x="1031359" y="2541183"/>
            <a:ext cx="265814" cy="265814"/>
          </a:xfrm>
          <a:prstGeom prst="diamond">
            <a:avLst/>
          </a:prstGeom>
          <a:solidFill>
            <a:srgbClr val="EC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5" name="菱形 34"/>
          <p:cNvSpPr/>
          <p:nvPr/>
        </p:nvSpPr>
        <p:spPr>
          <a:xfrm>
            <a:off x="1034903" y="3629247"/>
            <a:ext cx="265814" cy="265814"/>
          </a:xfrm>
          <a:prstGeom prst="diamond">
            <a:avLst/>
          </a:prstGeom>
          <a:solidFill>
            <a:srgbClr val="EC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6" name="菱形 35"/>
          <p:cNvSpPr/>
          <p:nvPr/>
        </p:nvSpPr>
        <p:spPr>
          <a:xfrm>
            <a:off x="1017182" y="5110717"/>
            <a:ext cx="265814" cy="265814"/>
          </a:xfrm>
          <a:prstGeom prst="diamond">
            <a:avLst/>
          </a:prstGeom>
          <a:solidFill>
            <a:srgbClr val="EC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922827" y="4608178"/>
            <a:ext cx="914400" cy="91440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114213" y="4852722"/>
            <a:ext cx="526729" cy="297716"/>
          </a:xfrm>
          <a:prstGeom prst="rect">
            <a:avLst/>
          </a:prstGeom>
          <a:noFill/>
          <a:ln>
            <a:solidFill>
              <a:srgbClr val="0C6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5124844" y="5292970"/>
            <a:ext cx="546573" cy="16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7329355" y="4558551"/>
            <a:ext cx="914400" cy="91440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9757152" y="4572726"/>
            <a:ext cx="914400" cy="914400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05804" y="4746402"/>
            <a:ext cx="357972" cy="531628"/>
          </a:xfrm>
          <a:prstGeom prst="rect">
            <a:avLst/>
          </a:prstGeom>
          <a:noFill/>
          <a:ln>
            <a:solidFill>
              <a:srgbClr val="0C6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612897" y="5150436"/>
            <a:ext cx="3508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流程图: 联系 43"/>
          <p:cNvSpPr/>
          <p:nvPr/>
        </p:nvSpPr>
        <p:spPr>
          <a:xfrm>
            <a:off x="7761754" y="5150435"/>
            <a:ext cx="63795" cy="11869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955620" y="4824366"/>
            <a:ext cx="526729" cy="411129"/>
          </a:xfrm>
          <a:prstGeom prst="rect">
            <a:avLst/>
          </a:prstGeom>
          <a:noFill/>
          <a:ln>
            <a:solidFill>
              <a:srgbClr val="0C6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9983983" y="5171701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582594" y="6032943"/>
            <a:ext cx="16975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Windows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84343" y="5682066"/>
            <a:ext cx="2725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endParaRPr lang="zh-CN" alt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31650" y="6015222"/>
            <a:ext cx="153792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IOS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16436" y="5664345"/>
            <a:ext cx="41036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endParaRPr lang="zh-CN" alt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60204" y="6025850"/>
            <a:ext cx="16975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IOS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061953" y="5674973"/>
            <a:ext cx="41036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平板</a:t>
            </a:r>
            <a:endParaRPr lang="zh-CN" alt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" name="Picture 12" descr="C:\Users\Administrator\Desktop\2.26日 2500元 3.3日 动态\PPT图片\产品\华望X3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20" y="2420837"/>
            <a:ext cx="908121" cy="77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 descr="D:\文字\图片\T6产品图\T6侧面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627" y="2487347"/>
            <a:ext cx="1222705" cy="64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接连接符 54"/>
          <p:cNvCxnSpPr/>
          <p:nvPr/>
        </p:nvCxnSpPr>
        <p:spPr>
          <a:xfrm rot="5400000">
            <a:off x="7102549" y="3817089"/>
            <a:ext cx="136096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5380075" y="3827721"/>
            <a:ext cx="4784651" cy="74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16200000" flipH="1">
            <a:off x="5083155" y="4190021"/>
            <a:ext cx="583998" cy="9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9877647" y="4125429"/>
            <a:ext cx="55289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563526" y="748425"/>
            <a:ext cx="844224" cy="431800"/>
          </a:xfrm>
          <a:prstGeom prst="homePlate">
            <a:avLst/>
          </a:prstGeom>
          <a:solidFill>
            <a:srgbClr val="44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7.0</a:t>
            </a:r>
            <a:endParaRPr lang="zh-CN" altLang="en-US" dirty="0"/>
          </a:p>
        </p:txBody>
      </p:sp>
      <p:sp>
        <p:nvSpPr>
          <p:cNvPr id="3" name="燕尾形 2"/>
          <p:cNvSpPr/>
          <p:nvPr/>
        </p:nvSpPr>
        <p:spPr>
          <a:xfrm>
            <a:off x="1264875" y="748425"/>
            <a:ext cx="360362" cy="43180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6901" y="818702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技术优势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5162" y="1743744"/>
            <a:ext cx="284952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强大的系统组网亮点</a:t>
            </a:r>
            <a:endParaRPr lang="zh-CN" alt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600" y="2434853"/>
            <a:ext cx="2955856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/>
              <a:t>特针对政府机构和大型集团企业的竖型分布式组网技术，在其物理架层下，以树状方式无限向下扩展，从而达到系统规模的突破性扩展，实现</a:t>
            </a:r>
            <a:r>
              <a:rPr lang="zh-CN" altLang="en-US" sz="1600" dirty="0" smtClean="0">
                <a:solidFill>
                  <a:srgbClr val="0C6FBA"/>
                </a:solidFill>
              </a:rPr>
              <a:t>多级级联</a:t>
            </a:r>
            <a:r>
              <a:rPr lang="zh-CN" altLang="en-US" sz="1600" dirty="0" smtClean="0"/>
              <a:t>组网应用。</a:t>
            </a:r>
            <a:endParaRPr lang="en-US" altLang="zh-CN" sz="1600" dirty="0" smtClean="0"/>
          </a:p>
          <a:p>
            <a:pPr indent="457200">
              <a:lnSpc>
                <a:spcPct val="150000"/>
              </a:lnSpc>
            </a:pPr>
            <a:r>
              <a:rPr lang="zh-CN" altLang="en-US" sz="1600" dirty="0" smtClean="0"/>
              <a:t>为您提供从集团总部到分公司、办事处、个人的大型组网方案。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829348" y="1626786"/>
            <a:ext cx="2541174" cy="510363"/>
          </a:xfrm>
          <a:prstGeom prst="wedgeRoundRectCallout">
            <a:avLst/>
          </a:prstGeom>
          <a:noFill/>
          <a:ln>
            <a:solidFill>
              <a:srgbClr val="EC6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7" name="任意多边形 3077"/>
          <p:cNvSpPr>
            <a:spLocks noEditPoints="1" noChangeArrowheads="1"/>
          </p:cNvSpPr>
          <p:nvPr/>
        </p:nvSpPr>
        <p:spPr bwMode="auto">
          <a:xfrm>
            <a:off x="5621655" y="3062605"/>
            <a:ext cx="1913890" cy="1211580"/>
          </a:xfrm>
          <a:custGeom>
            <a:avLst/>
            <a:gdLst>
              <a:gd name="T0" fmla="*/ 2147483647 w 309"/>
              <a:gd name="T1" fmla="*/ 2147483647 h 196"/>
              <a:gd name="T2" fmla="*/ 2147483647 w 309"/>
              <a:gd name="T3" fmla="*/ 2147483647 h 196"/>
              <a:gd name="T4" fmla="*/ 2147483647 w 309"/>
              <a:gd name="T5" fmla="*/ 2147483647 h 196"/>
              <a:gd name="T6" fmla="*/ 2147483647 w 309"/>
              <a:gd name="T7" fmla="*/ 2147483647 h 196"/>
              <a:gd name="T8" fmla="*/ 0 w 309"/>
              <a:gd name="T9" fmla="*/ 2147483647 h 196"/>
              <a:gd name="T10" fmla="*/ 2147483647 w 309"/>
              <a:gd name="T11" fmla="*/ 2147483647 h 196"/>
              <a:gd name="T12" fmla="*/ 2147483647 w 309"/>
              <a:gd name="T13" fmla="*/ 2147483647 h 196"/>
              <a:gd name="T14" fmla="*/ 2147483647 w 309"/>
              <a:gd name="T15" fmla="*/ 2147483647 h 196"/>
              <a:gd name="T16" fmla="*/ 2147483647 w 309"/>
              <a:gd name="T17" fmla="*/ 2147483647 h 196"/>
              <a:gd name="T18" fmla="*/ 2147483647 w 309"/>
              <a:gd name="T19" fmla="*/ 2147483647 h 196"/>
              <a:gd name="T20" fmla="*/ 2147483647 w 309"/>
              <a:gd name="T21" fmla="*/ 2147483647 h 196"/>
              <a:gd name="T22" fmla="*/ 2147483647 w 309"/>
              <a:gd name="T23" fmla="*/ 2147483647 h 196"/>
              <a:gd name="T24" fmla="*/ 2147483647 w 309"/>
              <a:gd name="T25" fmla="*/ 2147483647 h 196"/>
              <a:gd name="T26" fmla="*/ 2147483647 w 309"/>
              <a:gd name="T27" fmla="*/ 2147483647 h 196"/>
              <a:gd name="T28" fmla="*/ 2147483647 w 309"/>
              <a:gd name="T29" fmla="*/ 2147483647 h 196"/>
              <a:gd name="T30" fmla="*/ 2147483647 w 309"/>
              <a:gd name="T31" fmla="*/ 0 h 196"/>
              <a:gd name="T32" fmla="*/ 2147483647 w 309"/>
              <a:gd name="T33" fmla="*/ 2147483647 h 196"/>
              <a:gd name="T34" fmla="*/ 2147483647 w 309"/>
              <a:gd name="T35" fmla="*/ 2147483647 h 196"/>
              <a:gd name="T36" fmla="*/ 2147483647 w 309"/>
              <a:gd name="T37" fmla="*/ 2147483647 h 196"/>
              <a:gd name="T38" fmla="*/ 2147483647 w 309"/>
              <a:gd name="T39" fmla="*/ 2147483647 h 196"/>
              <a:gd name="T40" fmla="*/ 2147483647 w 309"/>
              <a:gd name="T41" fmla="*/ 2147483647 h 196"/>
              <a:gd name="T42" fmla="*/ 2147483647 w 309"/>
              <a:gd name="T43" fmla="*/ 2147483647 h 196"/>
              <a:gd name="T44" fmla="*/ 2147483647 w 309"/>
              <a:gd name="T45" fmla="*/ 2147483647 h 196"/>
              <a:gd name="T46" fmla="*/ 2147483647 w 309"/>
              <a:gd name="T47" fmla="*/ 2147483647 h 196"/>
              <a:gd name="T48" fmla="*/ 2147483647 w 309"/>
              <a:gd name="T49" fmla="*/ 2147483647 h 196"/>
              <a:gd name="T50" fmla="*/ 2147483647 w 309"/>
              <a:gd name="T51" fmla="*/ 2147483647 h 196"/>
              <a:gd name="T52" fmla="*/ 2147483647 w 309"/>
              <a:gd name="T53" fmla="*/ 2147483647 h 196"/>
              <a:gd name="T54" fmla="*/ 2147483647 w 309"/>
              <a:gd name="T55" fmla="*/ 2147483647 h 196"/>
              <a:gd name="T56" fmla="*/ 2147483647 w 309"/>
              <a:gd name="T57" fmla="*/ 2147483647 h 196"/>
              <a:gd name="T58" fmla="*/ 2147483647 w 309"/>
              <a:gd name="T59" fmla="*/ 2147483647 h 196"/>
              <a:gd name="T60" fmla="*/ 2147483647 w 309"/>
              <a:gd name="T61" fmla="*/ 2147483647 h 196"/>
              <a:gd name="T62" fmla="*/ 2147483647 w 309"/>
              <a:gd name="T63" fmla="*/ 2147483647 h 196"/>
              <a:gd name="T64" fmla="*/ 2147483647 w 309"/>
              <a:gd name="T65" fmla="*/ 2147483647 h 196"/>
              <a:gd name="T66" fmla="*/ 2147483647 w 309"/>
              <a:gd name="T67" fmla="*/ 2147483647 h 196"/>
              <a:gd name="T68" fmla="*/ 2147483647 w 309"/>
              <a:gd name="T69" fmla="*/ 2147483647 h 196"/>
              <a:gd name="T70" fmla="*/ 2147483647 w 309"/>
              <a:gd name="T71" fmla="*/ 2147483647 h 196"/>
              <a:gd name="T72" fmla="*/ 2147483647 w 309"/>
              <a:gd name="T73" fmla="*/ 2147483647 h 196"/>
              <a:gd name="T74" fmla="*/ 2147483647 w 309"/>
              <a:gd name="T75" fmla="*/ 2147483647 h 196"/>
              <a:gd name="T76" fmla="*/ 2147483647 w 309"/>
              <a:gd name="T77" fmla="*/ 2147483647 h 196"/>
              <a:gd name="T78" fmla="*/ 2147483647 w 309"/>
              <a:gd name="T79" fmla="*/ 2147483647 h 196"/>
              <a:gd name="T80" fmla="*/ 2147483647 w 309"/>
              <a:gd name="T81" fmla="*/ 2147483647 h 196"/>
              <a:gd name="T82" fmla="*/ 2147483647 w 309"/>
              <a:gd name="T83" fmla="*/ 2147483647 h 196"/>
              <a:gd name="T84" fmla="*/ 2147483647 w 309"/>
              <a:gd name="T85" fmla="*/ 2147483647 h 196"/>
              <a:gd name="T86" fmla="*/ 2147483647 w 309"/>
              <a:gd name="T87" fmla="*/ 2147483647 h 196"/>
              <a:gd name="T88" fmla="*/ 2147483647 w 309"/>
              <a:gd name="T89" fmla="*/ 2147483647 h 196"/>
              <a:gd name="T90" fmla="*/ 2147483647 w 309"/>
              <a:gd name="T91" fmla="*/ 2147483647 h 196"/>
              <a:gd name="T92" fmla="*/ 2147483647 w 309"/>
              <a:gd name="T93" fmla="*/ 2147483647 h 196"/>
              <a:gd name="T94" fmla="*/ 2147483647 w 309"/>
              <a:gd name="T95" fmla="*/ 2147483647 h 196"/>
              <a:gd name="T96" fmla="*/ 2147483647 w 309"/>
              <a:gd name="T97" fmla="*/ 2147483647 h 196"/>
              <a:gd name="T98" fmla="*/ 2147483647 w 309"/>
              <a:gd name="T99" fmla="*/ 2147483647 h 196"/>
              <a:gd name="T100" fmla="*/ 2147483647 w 309"/>
              <a:gd name="T101" fmla="*/ 2147483647 h 196"/>
              <a:gd name="T102" fmla="*/ 2147483647 w 309"/>
              <a:gd name="T103" fmla="*/ 2147483647 h 196"/>
              <a:gd name="T104" fmla="*/ 2147483647 w 309"/>
              <a:gd name="T105" fmla="*/ 2147483647 h 196"/>
              <a:gd name="T106" fmla="*/ 2147483647 w 309"/>
              <a:gd name="T107" fmla="*/ 2147483647 h 196"/>
              <a:gd name="T108" fmla="*/ 2147483647 w 309"/>
              <a:gd name="T109" fmla="*/ 2147483647 h 196"/>
              <a:gd name="T110" fmla="*/ 2147483647 w 309"/>
              <a:gd name="T111" fmla="*/ 2147483647 h 196"/>
              <a:gd name="T112" fmla="*/ 2147483647 w 309"/>
              <a:gd name="T113" fmla="*/ 2147483647 h 196"/>
              <a:gd name="T114" fmla="*/ 2147483647 w 309"/>
              <a:gd name="T115" fmla="*/ 2147483647 h 196"/>
              <a:gd name="T116" fmla="*/ 2147483647 w 309"/>
              <a:gd name="T117" fmla="*/ 2147483647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09"/>
              <a:gd name="T178" fmla="*/ 0 h 196"/>
              <a:gd name="T179" fmla="*/ 309 w 309"/>
              <a:gd name="T180" fmla="*/ 196 h 19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09" h="196">
                <a:moveTo>
                  <a:pt x="240" y="196"/>
                </a:moveTo>
                <a:cubicBezTo>
                  <a:pt x="237" y="196"/>
                  <a:pt x="233" y="196"/>
                  <a:pt x="231" y="195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0" y="196"/>
                  <a:pt x="27" y="190"/>
                  <a:pt x="16" y="179"/>
                </a:cubicBezTo>
                <a:cubicBezTo>
                  <a:pt x="5" y="169"/>
                  <a:pt x="0" y="155"/>
                  <a:pt x="0" y="140"/>
                </a:cubicBezTo>
                <a:cubicBezTo>
                  <a:pt x="0" y="125"/>
                  <a:pt x="5" y="111"/>
                  <a:pt x="16" y="100"/>
                </a:cubicBezTo>
                <a:cubicBezTo>
                  <a:pt x="20" y="96"/>
                  <a:pt x="24" y="93"/>
                  <a:pt x="28" y="91"/>
                </a:cubicBezTo>
                <a:cubicBezTo>
                  <a:pt x="35" y="87"/>
                  <a:pt x="44" y="85"/>
                  <a:pt x="53" y="84"/>
                </a:cubicBezTo>
                <a:cubicBezTo>
                  <a:pt x="55" y="75"/>
                  <a:pt x="59" y="67"/>
                  <a:pt x="66" y="60"/>
                </a:cubicBezTo>
                <a:cubicBezTo>
                  <a:pt x="77" y="49"/>
                  <a:pt x="90" y="44"/>
                  <a:pt x="105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6" y="44"/>
                  <a:pt x="106" y="44"/>
                  <a:pt x="107" y="44"/>
                </a:cubicBezTo>
                <a:cubicBezTo>
                  <a:pt x="109" y="44"/>
                  <a:pt x="112" y="44"/>
                  <a:pt x="114" y="44"/>
                </a:cubicBezTo>
                <a:cubicBezTo>
                  <a:pt x="116" y="39"/>
                  <a:pt x="118" y="34"/>
                  <a:pt x="121" y="30"/>
                </a:cubicBezTo>
                <a:cubicBezTo>
                  <a:pt x="123" y="26"/>
                  <a:pt x="126" y="23"/>
                  <a:pt x="130" y="19"/>
                </a:cubicBezTo>
                <a:cubicBezTo>
                  <a:pt x="143" y="6"/>
                  <a:pt x="158" y="0"/>
                  <a:pt x="176" y="0"/>
                </a:cubicBezTo>
                <a:cubicBezTo>
                  <a:pt x="193" y="0"/>
                  <a:pt x="207" y="5"/>
                  <a:pt x="218" y="15"/>
                </a:cubicBezTo>
                <a:cubicBezTo>
                  <a:pt x="219" y="16"/>
                  <a:pt x="219" y="16"/>
                  <a:pt x="219" y="16"/>
                </a:cubicBezTo>
                <a:cubicBezTo>
                  <a:pt x="220" y="17"/>
                  <a:pt x="221" y="18"/>
                  <a:pt x="223" y="19"/>
                </a:cubicBezTo>
                <a:cubicBezTo>
                  <a:pt x="234" y="30"/>
                  <a:pt x="241" y="44"/>
                  <a:pt x="242" y="60"/>
                </a:cubicBezTo>
                <a:cubicBezTo>
                  <a:pt x="260" y="60"/>
                  <a:pt x="276" y="67"/>
                  <a:pt x="288" y="79"/>
                </a:cubicBezTo>
                <a:cubicBezTo>
                  <a:pt x="302" y="93"/>
                  <a:pt x="309" y="109"/>
                  <a:pt x="309" y="128"/>
                </a:cubicBezTo>
                <a:cubicBezTo>
                  <a:pt x="309" y="147"/>
                  <a:pt x="302" y="163"/>
                  <a:pt x="288" y="176"/>
                </a:cubicBezTo>
                <a:cubicBezTo>
                  <a:pt x="278" y="186"/>
                  <a:pt x="266" y="193"/>
                  <a:pt x="252" y="195"/>
                </a:cubicBezTo>
                <a:cubicBezTo>
                  <a:pt x="248" y="196"/>
                  <a:pt x="245" y="196"/>
                  <a:pt x="240" y="196"/>
                </a:cubicBezTo>
                <a:close/>
                <a:moveTo>
                  <a:pt x="231" y="179"/>
                </a:moveTo>
                <a:cubicBezTo>
                  <a:pt x="232" y="179"/>
                  <a:pt x="232" y="179"/>
                  <a:pt x="233" y="180"/>
                </a:cubicBezTo>
                <a:cubicBezTo>
                  <a:pt x="235" y="180"/>
                  <a:pt x="237" y="180"/>
                  <a:pt x="240" y="180"/>
                </a:cubicBezTo>
                <a:cubicBezTo>
                  <a:pt x="244" y="180"/>
                  <a:pt x="247" y="180"/>
                  <a:pt x="249" y="179"/>
                </a:cubicBezTo>
                <a:cubicBezTo>
                  <a:pt x="260" y="178"/>
                  <a:pt x="269" y="173"/>
                  <a:pt x="277" y="165"/>
                </a:cubicBezTo>
                <a:cubicBezTo>
                  <a:pt x="288" y="154"/>
                  <a:pt x="293" y="142"/>
                  <a:pt x="293" y="128"/>
                </a:cubicBezTo>
                <a:cubicBezTo>
                  <a:pt x="293" y="113"/>
                  <a:pt x="288" y="101"/>
                  <a:pt x="277" y="91"/>
                </a:cubicBezTo>
                <a:cubicBezTo>
                  <a:pt x="267" y="81"/>
                  <a:pt x="255" y="76"/>
                  <a:pt x="240" y="76"/>
                </a:cubicBezTo>
                <a:cubicBezTo>
                  <a:pt x="238" y="76"/>
                  <a:pt x="236" y="76"/>
                  <a:pt x="235" y="76"/>
                </a:cubicBezTo>
                <a:cubicBezTo>
                  <a:pt x="232" y="76"/>
                  <a:pt x="230" y="75"/>
                  <a:pt x="229" y="74"/>
                </a:cubicBezTo>
                <a:cubicBezTo>
                  <a:pt x="227" y="72"/>
                  <a:pt x="226" y="70"/>
                  <a:pt x="226" y="68"/>
                </a:cubicBezTo>
                <a:cubicBezTo>
                  <a:pt x="226" y="66"/>
                  <a:pt x="226" y="66"/>
                  <a:pt x="226" y="66"/>
                </a:cubicBezTo>
                <a:cubicBezTo>
                  <a:pt x="226" y="52"/>
                  <a:pt x="221" y="40"/>
                  <a:pt x="211" y="30"/>
                </a:cubicBezTo>
                <a:cubicBezTo>
                  <a:pt x="210" y="29"/>
                  <a:pt x="209" y="28"/>
                  <a:pt x="208" y="28"/>
                </a:cubicBezTo>
                <a:cubicBezTo>
                  <a:pt x="208" y="27"/>
                  <a:pt x="208" y="27"/>
                  <a:pt x="208" y="27"/>
                </a:cubicBezTo>
                <a:cubicBezTo>
                  <a:pt x="199" y="20"/>
                  <a:pt x="189" y="16"/>
                  <a:pt x="176" y="16"/>
                </a:cubicBezTo>
                <a:cubicBezTo>
                  <a:pt x="162" y="16"/>
                  <a:pt x="151" y="21"/>
                  <a:pt x="141" y="30"/>
                </a:cubicBezTo>
                <a:cubicBezTo>
                  <a:pt x="138" y="33"/>
                  <a:pt x="136" y="36"/>
                  <a:pt x="134" y="38"/>
                </a:cubicBezTo>
                <a:cubicBezTo>
                  <a:pt x="131" y="44"/>
                  <a:pt x="129" y="49"/>
                  <a:pt x="128" y="55"/>
                </a:cubicBezTo>
                <a:cubicBezTo>
                  <a:pt x="127" y="58"/>
                  <a:pt x="126" y="60"/>
                  <a:pt x="124" y="61"/>
                </a:cubicBezTo>
                <a:cubicBezTo>
                  <a:pt x="122" y="62"/>
                  <a:pt x="119" y="62"/>
                  <a:pt x="117" y="61"/>
                </a:cubicBezTo>
                <a:cubicBezTo>
                  <a:pt x="114" y="60"/>
                  <a:pt x="110" y="60"/>
                  <a:pt x="106" y="60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94" y="60"/>
                  <a:pt x="85" y="63"/>
                  <a:pt x="78" y="71"/>
                </a:cubicBezTo>
                <a:cubicBezTo>
                  <a:pt x="72" y="77"/>
                  <a:pt x="68" y="84"/>
                  <a:pt x="67" y="93"/>
                </a:cubicBezTo>
                <a:cubicBezTo>
                  <a:pt x="67" y="97"/>
                  <a:pt x="63" y="100"/>
                  <a:pt x="59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48" y="100"/>
                  <a:pt x="42" y="102"/>
                  <a:pt x="36" y="105"/>
                </a:cubicBezTo>
                <a:cubicBezTo>
                  <a:pt x="33" y="107"/>
                  <a:pt x="30" y="109"/>
                  <a:pt x="27" y="112"/>
                </a:cubicBezTo>
                <a:cubicBezTo>
                  <a:pt x="20" y="120"/>
                  <a:pt x="16" y="129"/>
                  <a:pt x="16" y="140"/>
                </a:cubicBezTo>
                <a:cubicBezTo>
                  <a:pt x="16" y="151"/>
                  <a:pt x="20" y="160"/>
                  <a:pt x="27" y="168"/>
                </a:cubicBezTo>
                <a:cubicBezTo>
                  <a:pt x="35" y="176"/>
                  <a:pt x="45" y="180"/>
                  <a:pt x="56" y="180"/>
                </a:cubicBezTo>
                <a:cubicBezTo>
                  <a:pt x="231" y="179"/>
                  <a:pt x="231" y="179"/>
                  <a:pt x="231" y="179"/>
                </a:cubicBezTo>
                <a:cubicBezTo>
                  <a:pt x="231" y="179"/>
                  <a:pt x="231" y="179"/>
                  <a:pt x="231" y="179"/>
                </a:cubicBezTo>
                <a:close/>
              </a:path>
            </a:pathLst>
          </a:custGeom>
          <a:solidFill>
            <a:schemeClr val="bg2">
              <a:lumMod val="50000"/>
              <a:alpha val="20000"/>
            </a:schemeClr>
          </a:solidFill>
          <a:ln w="9525">
            <a:noFill/>
            <a:round/>
          </a:ln>
        </p:spPr>
        <p:txBody>
          <a:bodyPr lIns="121926" tIns="60963" rIns="121926" bIns="60963"/>
          <a:lstStyle/>
          <a:p>
            <a:endParaRPr lang="zh-CN" altLang="en-US"/>
          </a:p>
        </p:txBody>
      </p:sp>
      <p:cxnSp>
        <p:nvCxnSpPr>
          <p:cNvPr id="74" name="直接连接符 73"/>
          <p:cNvCxnSpPr/>
          <p:nvPr/>
        </p:nvCxnSpPr>
        <p:spPr>
          <a:xfrm rot="16200000" flipH="1">
            <a:off x="7543781" y="2110562"/>
            <a:ext cx="1275907" cy="414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>
            <a:off x="5475605" y="4157345"/>
            <a:ext cx="490220" cy="1042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rot="5400000">
            <a:off x="6122560" y="2114105"/>
            <a:ext cx="1201485" cy="489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rot="16200000" flipH="1">
            <a:off x="6627605" y="4341624"/>
            <a:ext cx="995924" cy="549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8914765" y="4157345"/>
            <a:ext cx="349885" cy="1056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5475759" y="3030279"/>
            <a:ext cx="438061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5330455" y="5170962"/>
            <a:ext cx="438061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utoShape 49"/>
          <p:cNvSpPr>
            <a:spLocks noChangeArrowheads="1"/>
          </p:cNvSpPr>
          <p:nvPr/>
        </p:nvSpPr>
        <p:spPr bwMode="ltGray">
          <a:xfrm>
            <a:off x="6071191" y="591504"/>
            <a:ext cx="1116391" cy="400019"/>
          </a:xfrm>
          <a:prstGeom prst="roundRect">
            <a:avLst>
              <a:gd name="adj" fmla="val 9217"/>
            </a:avLst>
          </a:prstGeom>
          <a:solidFill>
            <a:srgbClr val="0096D6">
              <a:alpha val="90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33" tIns="48011" rIns="48011" bIns="48011" rtlCol="0" anchor="ctr"/>
          <a:lstStyle/>
          <a:p>
            <a:pPr marL="240030" indent="-240030" algn="ctr" defTabSz="993140" eaLnBrk="0" hangingPunct="0">
              <a:lnSpc>
                <a:spcPct val="150000"/>
              </a:lnSpc>
              <a:buClr>
                <a:srgbClr val="FFFF00"/>
              </a:buClr>
              <a:buSzPct val="60000"/>
              <a:tabLst>
                <a:tab pos="302260" algn="l"/>
              </a:tabLs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集团总部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AutoShape 49"/>
          <p:cNvSpPr>
            <a:spLocks noChangeArrowheads="1"/>
          </p:cNvSpPr>
          <p:nvPr/>
        </p:nvSpPr>
        <p:spPr bwMode="ltGray">
          <a:xfrm>
            <a:off x="5018567" y="3040542"/>
            <a:ext cx="1300697" cy="400019"/>
          </a:xfrm>
          <a:prstGeom prst="roundRect">
            <a:avLst>
              <a:gd name="adj" fmla="val 9217"/>
            </a:avLst>
          </a:prstGeom>
          <a:solidFill>
            <a:srgbClr val="0096D6">
              <a:alpha val="90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33" tIns="48011" rIns="48011" bIns="48011" rtlCol="0" anchor="ctr"/>
          <a:lstStyle/>
          <a:p>
            <a:pPr marL="240030" indent="-240030" algn="ctr" defTabSz="993140" eaLnBrk="0" hangingPunct="0">
              <a:lnSpc>
                <a:spcPct val="150000"/>
              </a:lnSpc>
              <a:buClr>
                <a:srgbClr val="FFFF00"/>
              </a:buClr>
              <a:buSzPct val="60000"/>
              <a:tabLst>
                <a:tab pos="302260" algn="l"/>
              </a:tabLs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上海分公司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AutoShape 49"/>
          <p:cNvSpPr>
            <a:spLocks noChangeArrowheads="1"/>
          </p:cNvSpPr>
          <p:nvPr/>
        </p:nvSpPr>
        <p:spPr bwMode="ltGray">
          <a:xfrm>
            <a:off x="9264916" y="3030055"/>
            <a:ext cx="1318437" cy="400019"/>
          </a:xfrm>
          <a:prstGeom prst="roundRect">
            <a:avLst>
              <a:gd name="adj" fmla="val 9217"/>
            </a:avLst>
          </a:prstGeom>
          <a:solidFill>
            <a:srgbClr val="0096D6">
              <a:alpha val="90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33" tIns="48011" rIns="48011" bIns="48011" rtlCol="0" anchor="ctr"/>
          <a:lstStyle/>
          <a:p>
            <a:pPr marL="240030" indent="-240030" algn="ctr" defTabSz="993140" eaLnBrk="0" hangingPunct="0">
              <a:lnSpc>
                <a:spcPct val="150000"/>
              </a:lnSpc>
              <a:buClr>
                <a:srgbClr val="FFFF00"/>
              </a:buClr>
              <a:buSzPct val="60000"/>
              <a:tabLst>
                <a:tab pos="302260" algn="l"/>
              </a:tabLs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山西分公司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AutoShape 49"/>
          <p:cNvSpPr>
            <a:spLocks noChangeArrowheads="1"/>
          </p:cNvSpPr>
          <p:nvPr/>
        </p:nvSpPr>
        <p:spPr bwMode="ltGray">
          <a:xfrm>
            <a:off x="4136065" y="5011111"/>
            <a:ext cx="1336146" cy="400019"/>
          </a:xfrm>
          <a:prstGeom prst="roundRect">
            <a:avLst>
              <a:gd name="adj" fmla="val 9217"/>
            </a:avLst>
          </a:prstGeom>
          <a:solidFill>
            <a:srgbClr val="0096D6">
              <a:alpha val="90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33" tIns="48011" rIns="48011" bIns="48011" rtlCol="0" anchor="ctr"/>
          <a:lstStyle/>
          <a:p>
            <a:pPr marL="240030" indent="-240030" algn="ctr" defTabSz="993140" eaLnBrk="0" hangingPunct="0">
              <a:lnSpc>
                <a:spcPct val="150000"/>
              </a:lnSpc>
              <a:buClr>
                <a:srgbClr val="FFFF00"/>
              </a:buClr>
              <a:buSzPct val="60000"/>
              <a:tabLst>
                <a:tab pos="302260" algn="l"/>
              </a:tabLs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北京办事处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AutoShape 49"/>
          <p:cNvSpPr>
            <a:spLocks noChangeArrowheads="1"/>
          </p:cNvSpPr>
          <p:nvPr/>
        </p:nvSpPr>
        <p:spPr bwMode="ltGray">
          <a:xfrm>
            <a:off x="5996763" y="5000478"/>
            <a:ext cx="1265255" cy="400019"/>
          </a:xfrm>
          <a:prstGeom prst="roundRect">
            <a:avLst>
              <a:gd name="adj" fmla="val 9217"/>
            </a:avLst>
          </a:prstGeom>
          <a:solidFill>
            <a:srgbClr val="0096D6">
              <a:alpha val="90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33" tIns="48011" rIns="48011" bIns="48011" rtlCol="0" anchor="ctr"/>
          <a:lstStyle/>
          <a:p>
            <a:pPr marL="240030" indent="-240030" algn="ctr" defTabSz="993140" eaLnBrk="0" hangingPunct="0">
              <a:lnSpc>
                <a:spcPct val="150000"/>
              </a:lnSpc>
              <a:buClr>
                <a:srgbClr val="FFFF00"/>
              </a:buClr>
              <a:buSzPct val="60000"/>
              <a:tabLst>
                <a:tab pos="302260" algn="l"/>
              </a:tabLs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福田办事处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AutoShape 49"/>
          <p:cNvSpPr>
            <a:spLocks noChangeArrowheads="1"/>
          </p:cNvSpPr>
          <p:nvPr/>
        </p:nvSpPr>
        <p:spPr bwMode="ltGray">
          <a:xfrm>
            <a:off x="8686801" y="4989842"/>
            <a:ext cx="1272354" cy="400019"/>
          </a:xfrm>
          <a:prstGeom prst="roundRect">
            <a:avLst>
              <a:gd name="adj" fmla="val 9217"/>
            </a:avLst>
          </a:prstGeom>
          <a:solidFill>
            <a:srgbClr val="0096D6">
              <a:alpha val="90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33" tIns="48011" rIns="48011" bIns="48011" rtlCol="0" anchor="ctr"/>
          <a:lstStyle/>
          <a:p>
            <a:pPr marL="240030" indent="-240030" algn="ctr" defTabSz="993140" eaLnBrk="0" hangingPunct="0">
              <a:lnSpc>
                <a:spcPct val="150000"/>
              </a:lnSpc>
              <a:buClr>
                <a:srgbClr val="FFFF00"/>
              </a:buClr>
              <a:buSzPct val="60000"/>
              <a:tabLst>
                <a:tab pos="302260" algn="l"/>
              </a:tabLs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安徽办事处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968116" y="2020717"/>
            <a:ext cx="91852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顶级</a:t>
            </a:r>
            <a:r>
              <a:rPr lang="en-US" altLang="zh-CN" sz="1600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  <a:endParaRPr lang="zh-CN" altLang="en-US" sz="1600" dirty="0" smtClean="0">
              <a:solidFill>
                <a:srgbClr val="EC69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000435" y="4274304"/>
            <a:ext cx="90249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  <a:r>
              <a:rPr lang="en-US" altLang="zh-CN" sz="1600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  <a:endParaRPr lang="zh-CN" altLang="en-US" sz="1600" dirty="0" smtClean="0">
              <a:solidFill>
                <a:srgbClr val="EC69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092051" y="4274302"/>
            <a:ext cx="90249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  <a:r>
              <a:rPr lang="en-US" altLang="zh-CN" sz="1600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  <a:endParaRPr lang="zh-CN" altLang="en-US" sz="1600" dirty="0" smtClean="0">
              <a:solidFill>
                <a:srgbClr val="EC69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799738" y="6470562"/>
            <a:ext cx="90249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  <a:r>
              <a:rPr lang="en-US" altLang="zh-CN" sz="1600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  <a:endParaRPr lang="zh-CN" altLang="en-US" sz="1600" dirty="0" smtClean="0">
              <a:solidFill>
                <a:srgbClr val="EC69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769376" y="6492167"/>
            <a:ext cx="90249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  <a:r>
              <a:rPr lang="en-US" altLang="zh-CN" sz="1600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  <a:endParaRPr lang="zh-CN" altLang="en-US" sz="1600" dirty="0" smtClean="0">
              <a:solidFill>
                <a:srgbClr val="EC69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954307" y="6470073"/>
            <a:ext cx="90249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  <a:r>
              <a:rPr lang="en-US" altLang="zh-CN" sz="1600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  <a:endParaRPr lang="zh-CN" altLang="en-US" sz="1600" dirty="0" smtClean="0">
              <a:solidFill>
                <a:srgbClr val="EC69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9" name="直接箭头连接符 108"/>
          <p:cNvCxnSpPr/>
          <p:nvPr/>
        </p:nvCxnSpPr>
        <p:spPr>
          <a:xfrm rot="5400000">
            <a:off x="8798411" y="3008350"/>
            <a:ext cx="421049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/>
          <p:cNvCxnSpPr/>
          <p:nvPr/>
        </p:nvCxnSpPr>
        <p:spPr>
          <a:xfrm rot="5400000" flipH="1" flipV="1">
            <a:off x="9120627" y="3816780"/>
            <a:ext cx="4018313" cy="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0656812" y="1162155"/>
            <a:ext cx="246221" cy="3693319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分布式部署，统一调度，分级分权限管理</a:t>
            </a:r>
            <a:endParaRPr lang="zh-CN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1264334" y="2247016"/>
            <a:ext cx="246221" cy="3282950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工作汇报，数据实时共享，接受指导</a:t>
            </a:r>
            <a:endParaRPr lang="zh-CN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1870" y="3461385"/>
            <a:ext cx="1227455" cy="7118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1805" y="3406775"/>
            <a:ext cx="1227455" cy="711835"/>
          </a:xfrm>
          <a:prstGeom prst="rect">
            <a:avLst/>
          </a:prstGeom>
        </p:spPr>
      </p:pic>
      <p:sp>
        <p:nvSpPr>
          <p:cNvPr id="13" name="任意多边形 3077"/>
          <p:cNvSpPr>
            <a:spLocks noEditPoints="1" noChangeArrowheads="1"/>
          </p:cNvSpPr>
          <p:nvPr/>
        </p:nvSpPr>
        <p:spPr bwMode="auto">
          <a:xfrm>
            <a:off x="7671435" y="3013710"/>
            <a:ext cx="1913890" cy="1211580"/>
          </a:xfrm>
          <a:custGeom>
            <a:avLst/>
            <a:gdLst>
              <a:gd name="T0" fmla="*/ 2147483647 w 309"/>
              <a:gd name="T1" fmla="*/ 2147483647 h 196"/>
              <a:gd name="T2" fmla="*/ 2147483647 w 309"/>
              <a:gd name="T3" fmla="*/ 2147483647 h 196"/>
              <a:gd name="T4" fmla="*/ 2147483647 w 309"/>
              <a:gd name="T5" fmla="*/ 2147483647 h 196"/>
              <a:gd name="T6" fmla="*/ 2147483647 w 309"/>
              <a:gd name="T7" fmla="*/ 2147483647 h 196"/>
              <a:gd name="T8" fmla="*/ 0 w 309"/>
              <a:gd name="T9" fmla="*/ 2147483647 h 196"/>
              <a:gd name="T10" fmla="*/ 2147483647 w 309"/>
              <a:gd name="T11" fmla="*/ 2147483647 h 196"/>
              <a:gd name="T12" fmla="*/ 2147483647 w 309"/>
              <a:gd name="T13" fmla="*/ 2147483647 h 196"/>
              <a:gd name="T14" fmla="*/ 2147483647 w 309"/>
              <a:gd name="T15" fmla="*/ 2147483647 h 196"/>
              <a:gd name="T16" fmla="*/ 2147483647 w 309"/>
              <a:gd name="T17" fmla="*/ 2147483647 h 196"/>
              <a:gd name="T18" fmla="*/ 2147483647 w 309"/>
              <a:gd name="T19" fmla="*/ 2147483647 h 196"/>
              <a:gd name="T20" fmla="*/ 2147483647 w 309"/>
              <a:gd name="T21" fmla="*/ 2147483647 h 196"/>
              <a:gd name="T22" fmla="*/ 2147483647 w 309"/>
              <a:gd name="T23" fmla="*/ 2147483647 h 196"/>
              <a:gd name="T24" fmla="*/ 2147483647 w 309"/>
              <a:gd name="T25" fmla="*/ 2147483647 h 196"/>
              <a:gd name="T26" fmla="*/ 2147483647 w 309"/>
              <a:gd name="T27" fmla="*/ 2147483647 h 196"/>
              <a:gd name="T28" fmla="*/ 2147483647 w 309"/>
              <a:gd name="T29" fmla="*/ 2147483647 h 196"/>
              <a:gd name="T30" fmla="*/ 2147483647 w 309"/>
              <a:gd name="T31" fmla="*/ 0 h 196"/>
              <a:gd name="T32" fmla="*/ 2147483647 w 309"/>
              <a:gd name="T33" fmla="*/ 2147483647 h 196"/>
              <a:gd name="T34" fmla="*/ 2147483647 w 309"/>
              <a:gd name="T35" fmla="*/ 2147483647 h 196"/>
              <a:gd name="T36" fmla="*/ 2147483647 w 309"/>
              <a:gd name="T37" fmla="*/ 2147483647 h 196"/>
              <a:gd name="T38" fmla="*/ 2147483647 w 309"/>
              <a:gd name="T39" fmla="*/ 2147483647 h 196"/>
              <a:gd name="T40" fmla="*/ 2147483647 w 309"/>
              <a:gd name="T41" fmla="*/ 2147483647 h 196"/>
              <a:gd name="T42" fmla="*/ 2147483647 w 309"/>
              <a:gd name="T43" fmla="*/ 2147483647 h 196"/>
              <a:gd name="T44" fmla="*/ 2147483647 w 309"/>
              <a:gd name="T45" fmla="*/ 2147483647 h 196"/>
              <a:gd name="T46" fmla="*/ 2147483647 w 309"/>
              <a:gd name="T47" fmla="*/ 2147483647 h 196"/>
              <a:gd name="T48" fmla="*/ 2147483647 w 309"/>
              <a:gd name="T49" fmla="*/ 2147483647 h 196"/>
              <a:gd name="T50" fmla="*/ 2147483647 w 309"/>
              <a:gd name="T51" fmla="*/ 2147483647 h 196"/>
              <a:gd name="T52" fmla="*/ 2147483647 w 309"/>
              <a:gd name="T53" fmla="*/ 2147483647 h 196"/>
              <a:gd name="T54" fmla="*/ 2147483647 w 309"/>
              <a:gd name="T55" fmla="*/ 2147483647 h 196"/>
              <a:gd name="T56" fmla="*/ 2147483647 w 309"/>
              <a:gd name="T57" fmla="*/ 2147483647 h 196"/>
              <a:gd name="T58" fmla="*/ 2147483647 w 309"/>
              <a:gd name="T59" fmla="*/ 2147483647 h 196"/>
              <a:gd name="T60" fmla="*/ 2147483647 w 309"/>
              <a:gd name="T61" fmla="*/ 2147483647 h 196"/>
              <a:gd name="T62" fmla="*/ 2147483647 w 309"/>
              <a:gd name="T63" fmla="*/ 2147483647 h 196"/>
              <a:gd name="T64" fmla="*/ 2147483647 w 309"/>
              <a:gd name="T65" fmla="*/ 2147483647 h 196"/>
              <a:gd name="T66" fmla="*/ 2147483647 w 309"/>
              <a:gd name="T67" fmla="*/ 2147483647 h 196"/>
              <a:gd name="T68" fmla="*/ 2147483647 w 309"/>
              <a:gd name="T69" fmla="*/ 2147483647 h 196"/>
              <a:gd name="T70" fmla="*/ 2147483647 w 309"/>
              <a:gd name="T71" fmla="*/ 2147483647 h 196"/>
              <a:gd name="T72" fmla="*/ 2147483647 w 309"/>
              <a:gd name="T73" fmla="*/ 2147483647 h 196"/>
              <a:gd name="T74" fmla="*/ 2147483647 w 309"/>
              <a:gd name="T75" fmla="*/ 2147483647 h 196"/>
              <a:gd name="T76" fmla="*/ 2147483647 w 309"/>
              <a:gd name="T77" fmla="*/ 2147483647 h 196"/>
              <a:gd name="T78" fmla="*/ 2147483647 w 309"/>
              <a:gd name="T79" fmla="*/ 2147483647 h 196"/>
              <a:gd name="T80" fmla="*/ 2147483647 w 309"/>
              <a:gd name="T81" fmla="*/ 2147483647 h 196"/>
              <a:gd name="T82" fmla="*/ 2147483647 w 309"/>
              <a:gd name="T83" fmla="*/ 2147483647 h 196"/>
              <a:gd name="T84" fmla="*/ 2147483647 w 309"/>
              <a:gd name="T85" fmla="*/ 2147483647 h 196"/>
              <a:gd name="T86" fmla="*/ 2147483647 w 309"/>
              <a:gd name="T87" fmla="*/ 2147483647 h 196"/>
              <a:gd name="T88" fmla="*/ 2147483647 w 309"/>
              <a:gd name="T89" fmla="*/ 2147483647 h 196"/>
              <a:gd name="T90" fmla="*/ 2147483647 w 309"/>
              <a:gd name="T91" fmla="*/ 2147483647 h 196"/>
              <a:gd name="T92" fmla="*/ 2147483647 w 309"/>
              <a:gd name="T93" fmla="*/ 2147483647 h 196"/>
              <a:gd name="T94" fmla="*/ 2147483647 w 309"/>
              <a:gd name="T95" fmla="*/ 2147483647 h 196"/>
              <a:gd name="T96" fmla="*/ 2147483647 w 309"/>
              <a:gd name="T97" fmla="*/ 2147483647 h 196"/>
              <a:gd name="T98" fmla="*/ 2147483647 w 309"/>
              <a:gd name="T99" fmla="*/ 2147483647 h 196"/>
              <a:gd name="T100" fmla="*/ 2147483647 w 309"/>
              <a:gd name="T101" fmla="*/ 2147483647 h 196"/>
              <a:gd name="T102" fmla="*/ 2147483647 w 309"/>
              <a:gd name="T103" fmla="*/ 2147483647 h 196"/>
              <a:gd name="T104" fmla="*/ 2147483647 w 309"/>
              <a:gd name="T105" fmla="*/ 2147483647 h 196"/>
              <a:gd name="T106" fmla="*/ 2147483647 w 309"/>
              <a:gd name="T107" fmla="*/ 2147483647 h 196"/>
              <a:gd name="T108" fmla="*/ 2147483647 w 309"/>
              <a:gd name="T109" fmla="*/ 2147483647 h 196"/>
              <a:gd name="T110" fmla="*/ 2147483647 w 309"/>
              <a:gd name="T111" fmla="*/ 2147483647 h 196"/>
              <a:gd name="T112" fmla="*/ 2147483647 w 309"/>
              <a:gd name="T113" fmla="*/ 2147483647 h 196"/>
              <a:gd name="T114" fmla="*/ 2147483647 w 309"/>
              <a:gd name="T115" fmla="*/ 2147483647 h 196"/>
              <a:gd name="T116" fmla="*/ 2147483647 w 309"/>
              <a:gd name="T117" fmla="*/ 2147483647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09"/>
              <a:gd name="T178" fmla="*/ 0 h 196"/>
              <a:gd name="T179" fmla="*/ 309 w 309"/>
              <a:gd name="T180" fmla="*/ 196 h 19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09" h="196">
                <a:moveTo>
                  <a:pt x="240" y="196"/>
                </a:moveTo>
                <a:cubicBezTo>
                  <a:pt x="237" y="196"/>
                  <a:pt x="233" y="196"/>
                  <a:pt x="231" y="195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0" y="196"/>
                  <a:pt x="27" y="190"/>
                  <a:pt x="16" y="179"/>
                </a:cubicBezTo>
                <a:cubicBezTo>
                  <a:pt x="5" y="169"/>
                  <a:pt x="0" y="155"/>
                  <a:pt x="0" y="140"/>
                </a:cubicBezTo>
                <a:cubicBezTo>
                  <a:pt x="0" y="125"/>
                  <a:pt x="5" y="111"/>
                  <a:pt x="16" y="100"/>
                </a:cubicBezTo>
                <a:cubicBezTo>
                  <a:pt x="20" y="96"/>
                  <a:pt x="24" y="93"/>
                  <a:pt x="28" y="91"/>
                </a:cubicBezTo>
                <a:cubicBezTo>
                  <a:pt x="35" y="87"/>
                  <a:pt x="44" y="85"/>
                  <a:pt x="53" y="84"/>
                </a:cubicBezTo>
                <a:cubicBezTo>
                  <a:pt x="55" y="75"/>
                  <a:pt x="59" y="67"/>
                  <a:pt x="66" y="60"/>
                </a:cubicBezTo>
                <a:cubicBezTo>
                  <a:pt x="77" y="49"/>
                  <a:pt x="90" y="44"/>
                  <a:pt x="105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6" y="44"/>
                  <a:pt x="106" y="44"/>
                  <a:pt x="107" y="44"/>
                </a:cubicBezTo>
                <a:cubicBezTo>
                  <a:pt x="109" y="44"/>
                  <a:pt x="112" y="44"/>
                  <a:pt x="114" y="44"/>
                </a:cubicBezTo>
                <a:cubicBezTo>
                  <a:pt x="116" y="39"/>
                  <a:pt x="118" y="34"/>
                  <a:pt x="121" y="30"/>
                </a:cubicBezTo>
                <a:cubicBezTo>
                  <a:pt x="123" y="26"/>
                  <a:pt x="126" y="23"/>
                  <a:pt x="130" y="19"/>
                </a:cubicBezTo>
                <a:cubicBezTo>
                  <a:pt x="143" y="6"/>
                  <a:pt x="158" y="0"/>
                  <a:pt x="176" y="0"/>
                </a:cubicBezTo>
                <a:cubicBezTo>
                  <a:pt x="193" y="0"/>
                  <a:pt x="207" y="5"/>
                  <a:pt x="218" y="15"/>
                </a:cubicBezTo>
                <a:cubicBezTo>
                  <a:pt x="219" y="16"/>
                  <a:pt x="219" y="16"/>
                  <a:pt x="219" y="16"/>
                </a:cubicBezTo>
                <a:cubicBezTo>
                  <a:pt x="220" y="17"/>
                  <a:pt x="221" y="18"/>
                  <a:pt x="223" y="19"/>
                </a:cubicBezTo>
                <a:cubicBezTo>
                  <a:pt x="234" y="30"/>
                  <a:pt x="241" y="44"/>
                  <a:pt x="242" y="60"/>
                </a:cubicBezTo>
                <a:cubicBezTo>
                  <a:pt x="260" y="60"/>
                  <a:pt x="276" y="67"/>
                  <a:pt x="288" y="79"/>
                </a:cubicBezTo>
                <a:cubicBezTo>
                  <a:pt x="302" y="93"/>
                  <a:pt x="309" y="109"/>
                  <a:pt x="309" y="128"/>
                </a:cubicBezTo>
                <a:cubicBezTo>
                  <a:pt x="309" y="147"/>
                  <a:pt x="302" y="163"/>
                  <a:pt x="288" y="176"/>
                </a:cubicBezTo>
                <a:cubicBezTo>
                  <a:pt x="278" y="186"/>
                  <a:pt x="266" y="193"/>
                  <a:pt x="252" y="195"/>
                </a:cubicBezTo>
                <a:cubicBezTo>
                  <a:pt x="248" y="196"/>
                  <a:pt x="245" y="196"/>
                  <a:pt x="240" y="196"/>
                </a:cubicBezTo>
                <a:close/>
                <a:moveTo>
                  <a:pt x="231" y="179"/>
                </a:moveTo>
                <a:cubicBezTo>
                  <a:pt x="232" y="179"/>
                  <a:pt x="232" y="179"/>
                  <a:pt x="233" y="180"/>
                </a:cubicBezTo>
                <a:cubicBezTo>
                  <a:pt x="235" y="180"/>
                  <a:pt x="237" y="180"/>
                  <a:pt x="240" y="180"/>
                </a:cubicBezTo>
                <a:cubicBezTo>
                  <a:pt x="244" y="180"/>
                  <a:pt x="247" y="180"/>
                  <a:pt x="249" y="179"/>
                </a:cubicBezTo>
                <a:cubicBezTo>
                  <a:pt x="260" y="178"/>
                  <a:pt x="269" y="173"/>
                  <a:pt x="277" y="165"/>
                </a:cubicBezTo>
                <a:cubicBezTo>
                  <a:pt x="288" y="154"/>
                  <a:pt x="293" y="142"/>
                  <a:pt x="293" y="128"/>
                </a:cubicBezTo>
                <a:cubicBezTo>
                  <a:pt x="293" y="113"/>
                  <a:pt x="288" y="101"/>
                  <a:pt x="277" y="91"/>
                </a:cubicBezTo>
                <a:cubicBezTo>
                  <a:pt x="267" y="81"/>
                  <a:pt x="255" y="76"/>
                  <a:pt x="240" y="76"/>
                </a:cubicBezTo>
                <a:cubicBezTo>
                  <a:pt x="238" y="76"/>
                  <a:pt x="236" y="76"/>
                  <a:pt x="235" y="76"/>
                </a:cubicBezTo>
                <a:cubicBezTo>
                  <a:pt x="232" y="76"/>
                  <a:pt x="230" y="75"/>
                  <a:pt x="229" y="74"/>
                </a:cubicBezTo>
                <a:cubicBezTo>
                  <a:pt x="227" y="72"/>
                  <a:pt x="226" y="70"/>
                  <a:pt x="226" y="68"/>
                </a:cubicBezTo>
                <a:cubicBezTo>
                  <a:pt x="226" y="66"/>
                  <a:pt x="226" y="66"/>
                  <a:pt x="226" y="66"/>
                </a:cubicBezTo>
                <a:cubicBezTo>
                  <a:pt x="226" y="52"/>
                  <a:pt x="221" y="40"/>
                  <a:pt x="211" y="30"/>
                </a:cubicBezTo>
                <a:cubicBezTo>
                  <a:pt x="210" y="29"/>
                  <a:pt x="209" y="28"/>
                  <a:pt x="208" y="28"/>
                </a:cubicBezTo>
                <a:cubicBezTo>
                  <a:pt x="208" y="27"/>
                  <a:pt x="208" y="27"/>
                  <a:pt x="208" y="27"/>
                </a:cubicBezTo>
                <a:cubicBezTo>
                  <a:pt x="199" y="20"/>
                  <a:pt x="189" y="16"/>
                  <a:pt x="176" y="16"/>
                </a:cubicBezTo>
                <a:cubicBezTo>
                  <a:pt x="162" y="16"/>
                  <a:pt x="151" y="21"/>
                  <a:pt x="141" y="30"/>
                </a:cubicBezTo>
                <a:cubicBezTo>
                  <a:pt x="138" y="33"/>
                  <a:pt x="136" y="36"/>
                  <a:pt x="134" y="38"/>
                </a:cubicBezTo>
                <a:cubicBezTo>
                  <a:pt x="131" y="44"/>
                  <a:pt x="129" y="49"/>
                  <a:pt x="128" y="55"/>
                </a:cubicBezTo>
                <a:cubicBezTo>
                  <a:pt x="127" y="58"/>
                  <a:pt x="126" y="60"/>
                  <a:pt x="124" y="61"/>
                </a:cubicBezTo>
                <a:cubicBezTo>
                  <a:pt x="122" y="62"/>
                  <a:pt x="119" y="62"/>
                  <a:pt x="117" y="61"/>
                </a:cubicBezTo>
                <a:cubicBezTo>
                  <a:pt x="114" y="60"/>
                  <a:pt x="110" y="60"/>
                  <a:pt x="106" y="60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94" y="60"/>
                  <a:pt x="85" y="63"/>
                  <a:pt x="78" y="71"/>
                </a:cubicBezTo>
                <a:cubicBezTo>
                  <a:pt x="72" y="77"/>
                  <a:pt x="68" y="84"/>
                  <a:pt x="67" y="93"/>
                </a:cubicBezTo>
                <a:cubicBezTo>
                  <a:pt x="67" y="97"/>
                  <a:pt x="63" y="100"/>
                  <a:pt x="59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48" y="100"/>
                  <a:pt x="42" y="102"/>
                  <a:pt x="36" y="105"/>
                </a:cubicBezTo>
                <a:cubicBezTo>
                  <a:pt x="33" y="107"/>
                  <a:pt x="30" y="109"/>
                  <a:pt x="27" y="112"/>
                </a:cubicBezTo>
                <a:cubicBezTo>
                  <a:pt x="20" y="120"/>
                  <a:pt x="16" y="129"/>
                  <a:pt x="16" y="140"/>
                </a:cubicBezTo>
                <a:cubicBezTo>
                  <a:pt x="16" y="151"/>
                  <a:pt x="20" y="160"/>
                  <a:pt x="27" y="168"/>
                </a:cubicBezTo>
                <a:cubicBezTo>
                  <a:pt x="35" y="176"/>
                  <a:pt x="45" y="180"/>
                  <a:pt x="56" y="180"/>
                </a:cubicBezTo>
                <a:cubicBezTo>
                  <a:pt x="231" y="179"/>
                  <a:pt x="231" y="179"/>
                  <a:pt x="231" y="179"/>
                </a:cubicBezTo>
                <a:cubicBezTo>
                  <a:pt x="231" y="179"/>
                  <a:pt x="231" y="179"/>
                  <a:pt x="231" y="179"/>
                </a:cubicBezTo>
                <a:close/>
              </a:path>
            </a:pathLst>
          </a:custGeom>
          <a:solidFill>
            <a:schemeClr val="bg2">
              <a:lumMod val="50000"/>
              <a:alpha val="20000"/>
            </a:schemeClr>
          </a:solidFill>
          <a:ln w="9525">
            <a:noFill/>
            <a:round/>
          </a:ln>
        </p:spPr>
        <p:txBody>
          <a:bodyPr lIns="121926" tIns="60963" rIns="121926" bIns="60963"/>
          <a:p>
            <a:endParaRPr lang="zh-CN" altLang="en-US"/>
          </a:p>
        </p:txBody>
      </p:sp>
      <p:sp>
        <p:nvSpPr>
          <p:cNvPr id="14" name="任意多边形 3077"/>
          <p:cNvSpPr>
            <a:spLocks noEditPoints="1" noChangeArrowheads="1"/>
          </p:cNvSpPr>
          <p:nvPr/>
        </p:nvSpPr>
        <p:spPr bwMode="auto">
          <a:xfrm>
            <a:off x="4294505" y="5280660"/>
            <a:ext cx="1913890" cy="1211580"/>
          </a:xfrm>
          <a:custGeom>
            <a:avLst/>
            <a:gdLst>
              <a:gd name="T0" fmla="*/ 2147483647 w 309"/>
              <a:gd name="T1" fmla="*/ 2147483647 h 196"/>
              <a:gd name="T2" fmla="*/ 2147483647 w 309"/>
              <a:gd name="T3" fmla="*/ 2147483647 h 196"/>
              <a:gd name="T4" fmla="*/ 2147483647 w 309"/>
              <a:gd name="T5" fmla="*/ 2147483647 h 196"/>
              <a:gd name="T6" fmla="*/ 2147483647 w 309"/>
              <a:gd name="T7" fmla="*/ 2147483647 h 196"/>
              <a:gd name="T8" fmla="*/ 0 w 309"/>
              <a:gd name="T9" fmla="*/ 2147483647 h 196"/>
              <a:gd name="T10" fmla="*/ 2147483647 w 309"/>
              <a:gd name="T11" fmla="*/ 2147483647 h 196"/>
              <a:gd name="T12" fmla="*/ 2147483647 w 309"/>
              <a:gd name="T13" fmla="*/ 2147483647 h 196"/>
              <a:gd name="T14" fmla="*/ 2147483647 w 309"/>
              <a:gd name="T15" fmla="*/ 2147483647 h 196"/>
              <a:gd name="T16" fmla="*/ 2147483647 w 309"/>
              <a:gd name="T17" fmla="*/ 2147483647 h 196"/>
              <a:gd name="T18" fmla="*/ 2147483647 w 309"/>
              <a:gd name="T19" fmla="*/ 2147483647 h 196"/>
              <a:gd name="T20" fmla="*/ 2147483647 w 309"/>
              <a:gd name="T21" fmla="*/ 2147483647 h 196"/>
              <a:gd name="T22" fmla="*/ 2147483647 w 309"/>
              <a:gd name="T23" fmla="*/ 2147483647 h 196"/>
              <a:gd name="T24" fmla="*/ 2147483647 w 309"/>
              <a:gd name="T25" fmla="*/ 2147483647 h 196"/>
              <a:gd name="T26" fmla="*/ 2147483647 w 309"/>
              <a:gd name="T27" fmla="*/ 2147483647 h 196"/>
              <a:gd name="T28" fmla="*/ 2147483647 w 309"/>
              <a:gd name="T29" fmla="*/ 2147483647 h 196"/>
              <a:gd name="T30" fmla="*/ 2147483647 w 309"/>
              <a:gd name="T31" fmla="*/ 0 h 196"/>
              <a:gd name="T32" fmla="*/ 2147483647 w 309"/>
              <a:gd name="T33" fmla="*/ 2147483647 h 196"/>
              <a:gd name="T34" fmla="*/ 2147483647 w 309"/>
              <a:gd name="T35" fmla="*/ 2147483647 h 196"/>
              <a:gd name="T36" fmla="*/ 2147483647 w 309"/>
              <a:gd name="T37" fmla="*/ 2147483647 h 196"/>
              <a:gd name="T38" fmla="*/ 2147483647 w 309"/>
              <a:gd name="T39" fmla="*/ 2147483647 h 196"/>
              <a:gd name="T40" fmla="*/ 2147483647 w 309"/>
              <a:gd name="T41" fmla="*/ 2147483647 h 196"/>
              <a:gd name="T42" fmla="*/ 2147483647 w 309"/>
              <a:gd name="T43" fmla="*/ 2147483647 h 196"/>
              <a:gd name="T44" fmla="*/ 2147483647 w 309"/>
              <a:gd name="T45" fmla="*/ 2147483647 h 196"/>
              <a:gd name="T46" fmla="*/ 2147483647 w 309"/>
              <a:gd name="T47" fmla="*/ 2147483647 h 196"/>
              <a:gd name="T48" fmla="*/ 2147483647 w 309"/>
              <a:gd name="T49" fmla="*/ 2147483647 h 196"/>
              <a:gd name="T50" fmla="*/ 2147483647 w 309"/>
              <a:gd name="T51" fmla="*/ 2147483647 h 196"/>
              <a:gd name="T52" fmla="*/ 2147483647 w 309"/>
              <a:gd name="T53" fmla="*/ 2147483647 h 196"/>
              <a:gd name="T54" fmla="*/ 2147483647 w 309"/>
              <a:gd name="T55" fmla="*/ 2147483647 h 196"/>
              <a:gd name="T56" fmla="*/ 2147483647 w 309"/>
              <a:gd name="T57" fmla="*/ 2147483647 h 196"/>
              <a:gd name="T58" fmla="*/ 2147483647 w 309"/>
              <a:gd name="T59" fmla="*/ 2147483647 h 196"/>
              <a:gd name="T60" fmla="*/ 2147483647 w 309"/>
              <a:gd name="T61" fmla="*/ 2147483647 h 196"/>
              <a:gd name="T62" fmla="*/ 2147483647 w 309"/>
              <a:gd name="T63" fmla="*/ 2147483647 h 196"/>
              <a:gd name="T64" fmla="*/ 2147483647 w 309"/>
              <a:gd name="T65" fmla="*/ 2147483647 h 196"/>
              <a:gd name="T66" fmla="*/ 2147483647 w 309"/>
              <a:gd name="T67" fmla="*/ 2147483647 h 196"/>
              <a:gd name="T68" fmla="*/ 2147483647 w 309"/>
              <a:gd name="T69" fmla="*/ 2147483647 h 196"/>
              <a:gd name="T70" fmla="*/ 2147483647 w 309"/>
              <a:gd name="T71" fmla="*/ 2147483647 h 196"/>
              <a:gd name="T72" fmla="*/ 2147483647 w 309"/>
              <a:gd name="T73" fmla="*/ 2147483647 h 196"/>
              <a:gd name="T74" fmla="*/ 2147483647 w 309"/>
              <a:gd name="T75" fmla="*/ 2147483647 h 196"/>
              <a:gd name="T76" fmla="*/ 2147483647 w 309"/>
              <a:gd name="T77" fmla="*/ 2147483647 h 196"/>
              <a:gd name="T78" fmla="*/ 2147483647 w 309"/>
              <a:gd name="T79" fmla="*/ 2147483647 h 196"/>
              <a:gd name="T80" fmla="*/ 2147483647 w 309"/>
              <a:gd name="T81" fmla="*/ 2147483647 h 196"/>
              <a:gd name="T82" fmla="*/ 2147483647 w 309"/>
              <a:gd name="T83" fmla="*/ 2147483647 h 196"/>
              <a:gd name="T84" fmla="*/ 2147483647 w 309"/>
              <a:gd name="T85" fmla="*/ 2147483647 h 196"/>
              <a:gd name="T86" fmla="*/ 2147483647 w 309"/>
              <a:gd name="T87" fmla="*/ 2147483647 h 196"/>
              <a:gd name="T88" fmla="*/ 2147483647 w 309"/>
              <a:gd name="T89" fmla="*/ 2147483647 h 196"/>
              <a:gd name="T90" fmla="*/ 2147483647 w 309"/>
              <a:gd name="T91" fmla="*/ 2147483647 h 196"/>
              <a:gd name="T92" fmla="*/ 2147483647 w 309"/>
              <a:gd name="T93" fmla="*/ 2147483647 h 196"/>
              <a:gd name="T94" fmla="*/ 2147483647 w 309"/>
              <a:gd name="T95" fmla="*/ 2147483647 h 196"/>
              <a:gd name="T96" fmla="*/ 2147483647 w 309"/>
              <a:gd name="T97" fmla="*/ 2147483647 h 196"/>
              <a:gd name="T98" fmla="*/ 2147483647 w 309"/>
              <a:gd name="T99" fmla="*/ 2147483647 h 196"/>
              <a:gd name="T100" fmla="*/ 2147483647 w 309"/>
              <a:gd name="T101" fmla="*/ 2147483647 h 196"/>
              <a:gd name="T102" fmla="*/ 2147483647 w 309"/>
              <a:gd name="T103" fmla="*/ 2147483647 h 196"/>
              <a:gd name="T104" fmla="*/ 2147483647 w 309"/>
              <a:gd name="T105" fmla="*/ 2147483647 h 196"/>
              <a:gd name="T106" fmla="*/ 2147483647 w 309"/>
              <a:gd name="T107" fmla="*/ 2147483647 h 196"/>
              <a:gd name="T108" fmla="*/ 2147483647 w 309"/>
              <a:gd name="T109" fmla="*/ 2147483647 h 196"/>
              <a:gd name="T110" fmla="*/ 2147483647 w 309"/>
              <a:gd name="T111" fmla="*/ 2147483647 h 196"/>
              <a:gd name="T112" fmla="*/ 2147483647 w 309"/>
              <a:gd name="T113" fmla="*/ 2147483647 h 196"/>
              <a:gd name="T114" fmla="*/ 2147483647 w 309"/>
              <a:gd name="T115" fmla="*/ 2147483647 h 196"/>
              <a:gd name="T116" fmla="*/ 2147483647 w 309"/>
              <a:gd name="T117" fmla="*/ 2147483647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09"/>
              <a:gd name="T178" fmla="*/ 0 h 196"/>
              <a:gd name="T179" fmla="*/ 309 w 309"/>
              <a:gd name="T180" fmla="*/ 196 h 19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09" h="196">
                <a:moveTo>
                  <a:pt x="240" y="196"/>
                </a:moveTo>
                <a:cubicBezTo>
                  <a:pt x="237" y="196"/>
                  <a:pt x="233" y="196"/>
                  <a:pt x="231" y="195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0" y="196"/>
                  <a:pt x="27" y="190"/>
                  <a:pt x="16" y="179"/>
                </a:cubicBezTo>
                <a:cubicBezTo>
                  <a:pt x="5" y="169"/>
                  <a:pt x="0" y="155"/>
                  <a:pt x="0" y="140"/>
                </a:cubicBezTo>
                <a:cubicBezTo>
                  <a:pt x="0" y="125"/>
                  <a:pt x="5" y="111"/>
                  <a:pt x="16" y="100"/>
                </a:cubicBezTo>
                <a:cubicBezTo>
                  <a:pt x="20" y="96"/>
                  <a:pt x="24" y="93"/>
                  <a:pt x="28" y="91"/>
                </a:cubicBezTo>
                <a:cubicBezTo>
                  <a:pt x="35" y="87"/>
                  <a:pt x="44" y="85"/>
                  <a:pt x="53" y="84"/>
                </a:cubicBezTo>
                <a:cubicBezTo>
                  <a:pt x="55" y="75"/>
                  <a:pt x="59" y="67"/>
                  <a:pt x="66" y="60"/>
                </a:cubicBezTo>
                <a:cubicBezTo>
                  <a:pt x="77" y="49"/>
                  <a:pt x="90" y="44"/>
                  <a:pt x="105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6" y="44"/>
                  <a:pt x="106" y="44"/>
                  <a:pt x="107" y="44"/>
                </a:cubicBezTo>
                <a:cubicBezTo>
                  <a:pt x="109" y="44"/>
                  <a:pt x="112" y="44"/>
                  <a:pt x="114" y="44"/>
                </a:cubicBezTo>
                <a:cubicBezTo>
                  <a:pt x="116" y="39"/>
                  <a:pt x="118" y="34"/>
                  <a:pt x="121" y="30"/>
                </a:cubicBezTo>
                <a:cubicBezTo>
                  <a:pt x="123" y="26"/>
                  <a:pt x="126" y="23"/>
                  <a:pt x="130" y="19"/>
                </a:cubicBezTo>
                <a:cubicBezTo>
                  <a:pt x="143" y="6"/>
                  <a:pt x="158" y="0"/>
                  <a:pt x="176" y="0"/>
                </a:cubicBezTo>
                <a:cubicBezTo>
                  <a:pt x="193" y="0"/>
                  <a:pt x="207" y="5"/>
                  <a:pt x="218" y="15"/>
                </a:cubicBezTo>
                <a:cubicBezTo>
                  <a:pt x="219" y="16"/>
                  <a:pt x="219" y="16"/>
                  <a:pt x="219" y="16"/>
                </a:cubicBezTo>
                <a:cubicBezTo>
                  <a:pt x="220" y="17"/>
                  <a:pt x="221" y="18"/>
                  <a:pt x="223" y="19"/>
                </a:cubicBezTo>
                <a:cubicBezTo>
                  <a:pt x="234" y="30"/>
                  <a:pt x="241" y="44"/>
                  <a:pt x="242" y="60"/>
                </a:cubicBezTo>
                <a:cubicBezTo>
                  <a:pt x="260" y="60"/>
                  <a:pt x="276" y="67"/>
                  <a:pt x="288" y="79"/>
                </a:cubicBezTo>
                <a:cubicBezTo>
                  <a:pt x="302" y="93"/>
                  <a:pt x="309" y="109"/>
                  <a:pt x="309" y="128"/>
                </a:cubicBezTo>
                <a:cubicBezTo>
                  <a:pt x="309" y="147"/>
                  <a:pt x="302" y="163"/>
                  <a:pt x="288" y="176"/>
                </a:cubicBezTo>
                <a:cubicBezTo>
                  <a:pt x="278" y="186"/>
                  <a:pt x="266" y="193"/>
                  <a:pt x="252" y="195"/>
                </a:cubicBezTo>
                <a:cubicBezTo>
                  <a:pt x="248" y="196"/>
                  <a:pt x="245" y="196"/>
                  <a:pt x="240" y="196"/>
                </a:cubicBezTo>
                <a:close/>
                <a:moveTo>
                  <a:pt x="231" y="179"/>
                </a:moveTo>
                <a:cubicBezTo>
                  <a:pt x="232" y="179"/>
                  <a:pt x="232" y="179"/>
                  <a:pt x="233" y="180"/>
                </a:cubicBezTo>
                <a:cubicBezTo>
                  <a:pt x="235" y="180"/>
                  <a:pt x="237" y="180"/>
                  <a:pt x="240" y="180"/>
                </a:cubicBezTo>
                <a:cubicBezTo>
                  <a:pt x="244" y="180"/>
                  <a:pt x="247" y="180"/>
                  <a:pt x="249" y="179"/>
                </a:cubicBezTo>
                <a:cubicBezTo>
                  <a:pt x="260" y="178"/>
                  <a:pt x="269" y="173"/>
                  <a:pt x="277" y="165"/>
                </a:cubicBezTo>
                <a:cubicBezTo>
                  <a:pt x="288" y="154"/>
                  <a:pt x="293" y="142"/>
                  <a:pt x="293" y="128"/>
                </a:cubicBezTo>
                <a:cubicBezTo>
                  <a:pt x="293" y="113"/>
                  <a:pt x="288" y="101"/>
                  <a:pt x="277" y="91"/>
                </a:cubicBezTo>
                <a:cubicBezTo>
                  <a:pt x="267" y="81"/>
                  <a:pt x="255" y="76"/>
                  <a:pt x="240" y="76"/>
                </a:cubicBezTo>
                <a:cubicBezTo>
                  <a:pt x="238" y="76"/>
                  <a:pt x="236" y="76"/>
                  <a:pt x="235" y="76"/>
                </a:cubicBezTo>
                <a:cubicBezTo>
                  <a:pt x="232" y="76"/>
                  <a:pt x="230" y="75"/>
                  <a:pt x="229" y="74"/>
                </a:cubicBezTo>
                <a:cubicBezTo>
                  <a:pt x="227" y="72"/>
                  <a:pt x="226" y="70"/>
                  <a:pt x="226" y="68"/>
                </a:cubicBezTo>
                <a:cubicBezTo>
                  <a:pt x="226" y="66"/>
                  <a:pt x="226" y="66"/>
                  <a:pt x="226" y="66"/>
                </a:cubicBezTo>
                <a:cubicBezTo>
                  <a:pt x="226" y="52"/>
                  <a:pt x="221" y="40"/>
                  <a:pt x="211" y="30"/>
                </a:cubicBezTo>
                <a:cubicBezTo>
                  <a:pt x="210" y="29"/>
                  <a:pt x="209" y="28"/>
                  <a:pt x="208" y="28"/>
                </a:cubicBezTo>
                <a:cubicBezTo>
                  <a:pt x="208" y="27"/>
                  <a:pt x="208" y="27"/>
                  <a:pt x="208" y="27"/>
                </a:cubicBezTo>
                <a:cubicBezTo>
                  <a:pt x="199" y="20"/>
                  <a:pt x="189" y="16"/>
                  <a:pt x="176" y="16"/>
                </a:cubicBezTo>
                <a:cubicBezTo>
                  <a:pt x="162" y="16"/>
                  <a:pt x="151" y="21"/>
                  <a:pt x="141" y="30"/>
                </a:cubicBezTo>
                <a:cubicBezTo>
                  <a:pt x="138" y="33"/>
                  <a:pt x="136" y="36"/>
                  <a:pt x="134" y="38"/>
                </a:cubicBezTo>
                <a:cubicBezTo>
                  <a:pt x="131" y="44"/>
                  <a:pt x="129" y="49"/>
                  <a:pt x="128" y="55"/>
                </a:cubicBezTo>
                <a:cubicBezTo>
                  <a:pt x="127" y="58"/>
                  <a:pt x="126" y="60"/>
                  <a:pt x="124" y="61"/>
                </a:cubicBezTo>
                <a:cubicBezTo>
                  <a:pt x="122" y="62"/>
                  <a:pt x="119" y="62"/>
                  <a:pt x="117" y="61"/>
                </a:cubicBezTo>
                <a:cubicBezTo>
                  <a:pt x="114" y="60"/>
                  <a:pt x="110" y="60"/>
                  <a:pt x="106" y="60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94" y="60"/>
                  <a:pt x="85" y="63"/>
                  <a:pt x="78" y="71"/>
                </a:cubicBezTo>
                <a:cubicBezTo>
                  <a:pt x="72" y="77"/>
                  <a:pt x="68" y="84"/>
                  <a:pt x="67" y="93"/>
                </a:cubicBezTo>
                <a:cubicBezTo>
                  <a:pt x="67" y="97"/>
                  <a:pt x="63" y="100"/>
                  <a:pt x="59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48" y="100"/>
                  <a:pt x="42" y="102"/>
                  <a:pt x="36" y="105"/>
                </a:cubicBezTo>
                <a:cubicBezTo>
                  <a:pt x="33" y="107"/>
                  <a:pt x="30" y="109"/>
                  <a:pt x="27" y="112"/>
                </a:cubicBezTo>
                <a:cubicBezTo>
                  <a:pt x="20" y="120"/>
                  <a:pt x="16" y="129"/>
                  <a:pt x="16" y="140"/>
                </a:cubicBezTo>
                <a:cubicBezTo>
                  <a:pt x="16" y="151"/>
                  <a:pt x="20" y="160"/>
                  <a:pt x="27" y="168"/>
                </a:cubicBezTo>
                <a:cubicBezTo>
                  <a:pt x="35" y="176"/>
                  <a:pt x="45" y="180"/>
                  <a:pt x="56" y="180"/>
                </a:cubicBezTo>
                <a:cubicBezTo>
                  <a:pt x="231" y="179"/>
                  <a:pt x="231" y="179"/>
                  <a:pt x="231" y="179"/>
                </a:cubicBezTo>
                <a:cubicBezTo>
                  <a:pt x="231" y="179"/>
                  <a:pt x="231" y="179"/>
                  <a:pt x="231" y="179"/>
                </a:cubicBezTo>
                <a:close/>
              </a:path>
            </a:pathLst>
          </a:custGeom>
          <a:solidFill>
            <a:schemeClr val="bg2">
              <a:lumMod val="50000"/>
              <a:alpha val="20000"/>
            </a:schemeClr>
          </a:solidFill>
          <a:ln w="9525">
            <a:noFill/>
            <a:round/>
          </a:ln>
        </p:spPr>
        <p:txBody>
          <a:bodyPr lIns="121926" tIns="60963" rIns="121926" bIns="60963"/>
          <a:lstStyle/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4350" y="1143000"/>
            <a:ext cx="1227455" cy="7118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3790" y="5681980"/>
            <a:ext cx="1227455" cy="7118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6875" y="5681980"/>
            <a:ext cx="1227455" cy="7118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8370" y="5681980"/>
            <a:ext cx="1227455" cy="711835"/>
          </a:xfrm>
          <a:prstGeom prst="rect">
            <a:avLst/>
          </a:prstGeom>
        </p:spPr>
      </p:pic>
      <p:sp>
        <p:nvSpPr>
          <p:cNvPr id="19" name="任意多边形 3077"/>
          <p:cNvSpPr>
            <a:spLocks noEditPoints="1" noChangeArrowheads="1"/>
          </p:cNvSpPr>
          <p:nvPr/>
        </p:nvSpPr>
        <p:spPr bwMode="auto">
          <a:xfrm>
            <a:off x="6452235" y="748665"/>
            <a:ext cx="1913890" cy="1211580"/>
          </a:xfrm>
          <a:custGeom>
            <a:avLst/>
            <a:gdLst>
              <a:gd name="T0" fmla="*/ 2147483647 w 309"/>
              <a:gd name="T1" fmla="*/ 2147483647 h 196"/>
              <a:gd name="T2" fmla="*/ 2147483647 w 309"/>
              <a:gd name="T3" fmla="*/ 2147483647 h 196"/>
              <a:gd name="T4" fmla="*/ 2147483647 w 309"/>
              <a:gd name="T5" fmla="*/ 2147483647 h 196"/>
              <a:gd name="T6" fmla="*/ 2147483647 w 309"/>
              <a:gd name="T7" fmla="*/ 2147483647 h 196"/>
              <a:gd name="T8" fmla="*/ 0 w 309"/>
              <a:gd name="T9" fmla="*/ 2147483647 h 196"/>
              <a:gd name="T10" fmla="*/ 2147483647 w 309"/>
              <a:gd name="T11" fmla="*/ 2147483647 h 196"/>
              <a:gd name="T12" fmla="*/ 2147483647 w 309"/>
              <a:gd name="T13" fmla="*/ 2147483647 h 196"/>
              <a:gd name="T14" fmla="*/ 2147483647 w 309"/>
              <a:gd name="T15" fmla="*/ 2147483647 h 196"/>
              <a:gd name="T16" fmla="*/ 2147483647 w 309"/>
              <a:gd name="T17" fmla="*/ 2147483647 h 196"/>
              <a:gd name="T18" fmla="*/ 2147483647 w 309"/>
              <a:gd name="T19" fmla="*/ 2147483647 h 196"/>
              <a:gd name="T20" fmla="*/ 2147483647 w 309"/>
              <a:gd name="T21" fmla="*/ 2147483647 h 196"/>
              <a:gd name="T22" fmla="*/ 2147483647 w 309"/>
              <a:gd name="T23" fmla="*/ 2147483647 h 196"/>
              <a:gd name="T24" fmla="*/ 2147483647 w 309"/>
              <a:gd name="T25" fmla="*/ 2147483647 h 196"/>
              <a:gd name="T26" fmla="*/ 2147483647 w 309"/>
              <a:gd name="T27" fmla="*/ 2147483647 h 196"/>
              <a:gd name="T28" fmla="*/ 2147483647 w 309"/>
              <a:gd name="T29" fmla="*/ 2147483647 h 196"/>
              <a:gd name="T30" fmla="*/ 2147483647 w 309"/>
              <a:gd name="T31" fmla="*/ 0 h 196"/>
              <a:gd name="T32" fmla="*/ 2147483647 w 309"/>
              <a:gd name="T33" fmla="*/ 2147483647 h 196"/>
              <a:gd name="T34" fmla="*/ 2147483647 w 309"/>
              <a:gd name="T35" fmla="*/ 2147483647 h 196"/>
              <a:gd name="T36" fmla="*/ 2147483647 w 309"/>
              <a:gd name="T37" fmla="*/ 2147483647 h 196"/>
              <a:gd name="T38" fmla="*/ 2147483647 w 309"/>
              <a:gd name="T39" fmla="*/ 2147483647 h 196"/>
              <a:gd name="T40" fmla="*/ 2147483647 w 309"/>
              <a:gd name="T41" fmla="*/ 2147483647 h 196"/>
              <a:gd name="T42" fmla="*/ 2147483647 w 309"/>
              <a:gd name="T43" fmla="*/ 2147483647 h 196"/>
              <a:gd name="T44" fmla="*/ 2147483647 w 309"/>
              <a:gd name="T45" fmla="*/ 2147483647 h 196"/>
              <a:gd name="T46" fmla="*/ 2147483647 w 309"/>
              <a:gd name="T47" fmla="*/ 2147483647 h 196"/>
              <a:gd name="T48" fmla="*/ 2147483647 w 309"/>
              <a:gd name="T49" fmla="*/ 2147483647 h 196"/>
              <a:gd name="T50" fmla="*/ 2147483647 w 309"/>
              <a:gd name="T51" fmla="*/ 2147483647 h 196"/>
              <a:gd name="T52" fmla="*/ 2147483647 w 309"/>
              <a:gd name="T53" fmla="*/ 2147483647 h 196"/>
              <a:gd name="T54" fmla="*/ 2147483647 w 309"/>
              <a:gd name="T55" fmla="*/ 2147483647 h 196"/>
              <a:gd name="T56" fmla="*/ 2147483647 w 309"/>
              <a:gd name="T57" fmla="*/ 2147483647 h 196"/>
              <a:gd name="T58" fmla="*/ 2147483647 w 309"/>
              <a:gd name="T59" fmla="*/ 2147483647 h 196"/>
              <a:gd name="T60" fmla="*/ 2147483647 w 309"/>
              <a:gd name="T61" fmla="*/ 2147483647 h 196"/>
              <a:gd name="T62" fmla="*/ 2147483647 w 309"/>
              <a:gd name="T63" fmla="*/ 2147483647 h 196"/>
              <a:gd name="T64" fmla="*/ 2147483647 w 309"/>
              <a:gd name="T65" fmla="*/ 2147483647 h 196"/>
              <a:gd name="T66" fmla="*/ 2147483647 w 309"/>
              <a:gd name="T67" fmla="*/ 2147483647 h 196"/>
              <a:gd name="T68" fmla="*/ 2147483647 w 309"/>
              <a:gd name="T69" fmla="*/ 2147483647 h 196"/>
              <a:gd name="T70" fmla="*/ 2147483647 w 309"/>
              <a:gd name="T71" fmla="*/ 2147483647 h 196"/>
              <a:gd name="T72" fmla="*/ 2147483647 w 309"/>
              <a:gd name="T73" fmla="*/ 2147483647 h 196"/>
              <a:gd name="T74" fmla="*/ 2147483647 w 309"/>
              <a:gd name="T75" fmla="*/ 2147483647 h 196"/>
              <a:gd name="T76" fmla="*/ 2147483647 w 309"/>
              <a:gd name="T77" fmla="*/ 2147483647 h 196"/>
              <a:gd name="T78" fmla="*/ 2147483647 w 309"/>
              <a:gd name="T79" fmla="*/ 2147483647 h 196"/>
              <a:gd name="T80" fmla="*/ 2147483647 w 309"/>
              <a:gd name="T81" fmla="*/ 2147483647 h 196"/>
              <a:gd name="T82" fmla="*/ 2147483647 w 309"/>
              <a:gd name="T83" fmla="*/ 2147483647 h 196"/>
              <a:gd name="T84" fmla="*/ 2147483647 w 309"/>
              <a:gd name="T85" fmla="*/ 2147483647 h 196"/>
              <a:gd name="T86" fmla="*/ 2147483647 w 309"/>
              <a:gd name="T87" fmla="*/ 2147483647 h 196"/>
              <a:gd name="T88" fmla="*/ 2147483647 w 309"/>
              <a:gd name="T89" fmla="*/ 2147483647 h 196"/>
              <a:gd name="T90" fmla="*/ 2147483647 w 309"/>
              <a:gd name="T91" fmla="*/ 2147483647 h 196"/>
              <a:gd name="T92" fmla="*/ 2147483647 w 309"/>
              <a:gd name="T93" fmla="*/ 2147483647 h 196"/>
              <a:gd name="T94" fmla="*/ 2147483647 w 309"/>
              <a:gd name="T95" fmla="*/ 2147483647 h 196"/>
              <a:gd name="T96" fmla="*/ 2147483647 w 309"/>
              <a:gd name="T97" fmla="*/ 2147483647 h 196"/>
              <a:gd name="T98" fmla="*/ 2147483647 w 309"/>
              <a:gd name="T99" fmla="*/ 2147483647 h 196"/>
              <a:gd name="T100" fmla="*/ 2147483647 w 309"/>
              <a:gd name="T101" fmla="*/ 2147483647 h 196"/>
              <a:gd name="T102" fmla="*/ 2147483647 w 309"/>
              <a:gd name="T103" fmla="*/ 2147483647 h 196"/>
              <a:gd name="T104" fmla="*/ 2147483647 w 309"/>
              <a:gd name="T105" fmla="*/ 2147483647 h 196"/>
              <a:gd name="T106" fmla="*/ 2147483647 w 309"/>
              <a:gd name="T107" fmla="*/ 2147483647 h 196"/>
              <a:gd name="T108" fmla="*/ 2147483647 w 309"/>
              <a:gd name="T109" fmla="*/ 2147483647 h 196"/>
              <a:gd name="T110" fmla="*/ 2147483647 w 309"/>
              <a:gd name="T111" fmla="*/ 2147483647 h 196"/>
              <a:gd name="T112" fmla="*/ 2147483647 w 309"/>
              <a:gd name="T113" fmla="*/ 2147483647 h 196"/>
              <a:gd name="T114" fmla="*/ 2147483647 w 309"/>
              <a:gd name="T115" fmla="*/ 2147483647 h 196"/>
              <a:gd name="T116" fmla="*/ 2147483647 w 309"/>
              <a:gd name="T117" fmla="*/ 2147483647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09"/>
              <a:gd name="T178" fmla="*/ 0 h 196"/>
              <a:gd name="T179" fmla="*/ 309 w 309"/>
              <a:gd name="T180" fmla="*/ 196 h 19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09" h="196">
                <a:moveTo>
                  <a:pt x="240" y="196"/>
                </a:moveTo>
                <a:cubicBezTo>
                  <a:pt x="237" y="196"/>
                  <a:pt x="233" y="196"/>
                  <a:pt x="231" y="195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0" y="196"/>
                  <a:pt x="27" y="190"/>
                  <a:pt x="16" y="179"/>
                </a:cubicBezTo>
                <a:cubicBezTo>
                  <a:pt x="5" y="169"/>
                  <a:pt x="0" y="155"/>
                  <a:pt x="0" y="140"/>
                </a:cubicBezTo>
                <a:cubicBezTo>
                  <a:pt x="0" y="125"/>
                  <a:pt x="5" y="111"/>
                  <a:pt x="16" y="100"/>
                </a:cubicBezTo>
                <a:cubicBezTo>
                  <a:pt x="20" y="96"/>
                  <a:pt x="24" y="93"/>
                  <a:pt x="28" y="91"/>
                </a:cubicBezTo>
                <a:cubicBezTo>
                  <a:pt x="35" y="87"/>
                  <a:pt x="44" y="85"/>
                  <a:pt x="53" y="84"/>
                </a:cubicBezTo>
                <a:cubicBezTo>
                  <a:pt x="55" y="75"/>
                  <a:pt x="59" y="67"/>
                  <a:pt x="66" y="60"/>
                </a:cubicBezTo>
                <a:cubicBezTo>
                  <a:pt x="77" y="49"/>
                  <a:pt x="90" y="44"/>
                  <a:pt x="105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6" y="44"/>
                  <a:pt x="106" y="44"/>
                  <a:pt x="107" y="44"/>
                </a:cubicBezTo>
                <a:cubicBezTo>
                  <a:pt x="109" y="44"/>
                  <a:pt x="112" y="44"/>
                  <a:pt x="114" y="44"/>
                </a:cubicBezTo>
                <a:cubicBezTo>
                  <a:pt x="116" y="39"/>
                  <a:pt x="118" y="34"/>
                  <a:pt x="121" y="30"/>
                </a:cubicBezTo>
                <a:cubicBezTo>
                  <a:pt x="123" y="26"/>
                  <a:pt x="126" y="23"/>
                  <a:pt x="130" y="19"/>
                </a:cubicBezTo>
                <a:cubicBezTo>
                  <a:pt x="143" y="6"/>
                  <a:pt x="158" y="0"/>
                  <a:pt x="176" y="0"/>
                </a:cubicBezTo>
                <a:cubicBezTo>
                  <a:pt x="193" y="0"/>
                  <a:pt x="207" y="5"/>
                  <a:pt x="218" y="15"/>
                </a:cubicBezTo>
                <a:cubicBezTo>
                  <a:pt x="219" y="16"/>
                  <a:pt x="219" y="16"/>
                  <a:pt x="219" y="16"/>
                </a:cubicBezTo>
                <a:cubicBezTo>
                  <a:pt x="220" y="17"/>
                  <a:pt x="221" y="18"/>
                  <a:pt x="223" y="19"/>
                </a:cubicBezTo>
                <a:cubicBezTo>
                  <a:pt x="234" y="30"/>
                  <a:pt x="241" y="44"/>
                  <a:pt x="242" y="60"/>
                </a:cubicBezTo>
                <a:cubicBezTo>
                  <a:pt x="260" y="60"/>
                  <a:pt x="276" y="67"/>
                  <a:pt x="288" y="79"/>
                </a:cubicBezTo>
                <a:cubicBezTo>
                  <a:pt x="302" y="93"/>
                  <a:pt x="309" y="109"/>
                  <a:pt x="309" y="128"/>
                </a:cubicBezTo>
                <a:cubicBezTo>
                  <a:pt x="309" y="147"/>
                  <a:pt x="302" y="163"/>
                  <a:pt x="288" y="176"/>
                </a:cubicBezTo>
                <a:cubicBezTo>
                  <a:pt x="278" y="186"/>
                  <a:pt x="266" y="193"/>
                  <a:pt x="252" y="195"/>
                </a:cubicBezTo>
                <a:cubicBezTo>
                  <a:pt x="248" y="196"/>
                  <a:pt x="245" y="196"/>
                  <a:pt x="240" y="196"/>
                </a:cubicBezTo>
                <a:close/>
                <a:moveTo>
                  <a:pt x="231" y="179"/>
                </a:moveTo>
                <a:cubicBezTo>
                  <a:pt x="232" y="179"/>
                  <a:pt x="232" y="179"/>
                  <a:pt x="233" y="180"/>
                </a:cubicBezTo>
                <a:cubicBezTo>
                  <a:pt x="235" y="180"/>
                  <a:pt x="237" y="180"/>
                  <a:pt x="240" y="180"/>
                </a:cubicBezTo>
                <a:cubicBezTo>
                  <a:pt x="244" y="180"/>
                  <a:pt x="247" y="180"/>
                  <a:pt x="249" y="179"/>
                </a:cubicBezTo>
                <a:cubicBezTo>
                  <a:pt x="260" y="178"/>
                  <a:pt x="269" y="173"/>
                  <a:pt x="277" y="165"/>
                </a:cubicBezTo>
                <a:cubicBezTo>
                  <a:pt x="288" y="154"/>
                  <a:pt x="293" y="142"/>
                  <a:pt x="293" y="128"/>
                </a:cubicBezTo>
                <a:cubicBezTo>
                  <a:pt x="293" y="113"/>
                  <a:pt x="288" y="101"/>
                  <a:pt x="277" y="91"/>
                </a:cubicBezTo>
                <a:cubicBezTo>
                  <a:pt x="267" y="81"/>
                  <a:pt x="255" y="76"/>
                  <a:pt x="240" y="76"/>
                </a:cubicBezTo>
                <a:cubicBezTo>
                  <a:pt x="238" y="76"/>
                  <a:pt x="236" y="76"/>
                  <a:pt x="235" y="76"/>
                </a:cubicBezTo>
                <a:cubicBezTo>
                  <a:pt x="232" y="76"/>
                  <a:pt x="230" y="75"/>
                  <a:pt x="229" y="74"/>
                </a:cubicBezTo>
                <a:cubicBezTo>
                  <a:pt x="227" y="72"/>
                  <a:pt x="226" y="70"/>
                  <a:pt x="226" y="68"/>
                </a:cubicBezTo>
                <a:cubicBezTo>
                  <a:pt x="226" y="66"/>
                  <a:pt x="226" y="66"/>
                  <a:pt x="226" y="66"/>
                </a:cubicBezTo>
                <a:cubicBezTo>
                  <a:pt x="226" y="52"/>
                  <a:pt x="221" y="40"/>
                  <a:pt x="211" y="30"/>
                </a:cubicBezTo>
                <a:cubicBezTo>
                  <a:pt x="210" y="29"/>
                  <a:pt x="209" y="28"/>
                  <a:pt x="208" y="28"/>
                </a:cubicBezTo>
                <a:cubicBezTo>
                  <a:pt x="208" y="27"/>
                  <a:pt x="208" y="27"/>
                  <a:pt x="208" y="27"/>
                </a:cubicBezTo>
                <a:cubicBezTo>
                  <a:pt x="199" y="20"/>
                  <a:pt x="189" y="16"/>
                  <a:pt x="176" y="16"/>
                </a:cubicBezTo>
                <a:cubicBezTo>
                  <a:pt x="162" y="16"/>
                  <a:pt x="151" y="21"/>
                  <a:pt x="141" y="30"/>
                </a:cubicBezTo>
                <a:cubicBezTo>
                  <a:pt x="138" y="33"/>
                  <a:pt x="136" y="36"/>
                  <a:pt x="134" y="38"/>
                </a:cubicBezTo>
                <a:cubicBezTo>
                  <a:pt x="131" y="44"/>
                  <a:pt x="129" y="49"/>
                  <a:pt x="128" y="55"/>
                </a:cubicBezTo>
                <a:cubicBezTo>
                  <a:pt x="127" y="58"/>
                  <a:pt x="126" y="60"/>
                  <a:pt x="124" y="61"/>
                </a:cubicBezTo>
                <a:cubicBezTo>
                  <a:pt x="122" y="62"/>
                  <a:pt x="119" y="62"/>
                  <a:pt x="117" y="61"/>
                </a:cubicBezTo>
                <a:cubicBezTo>
                  <a:pt x="114" y="60"/>
                  <a:pt x="110" y="60"/>
                  <a:pt x="106" y="60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94" y="60"/>
                  <a:pt x="85" y="63"/>
                  <a:pt x="78" y="71"/>
                </a:cubicBezTo>
                <a:cubicBezTo>
                  <a:pt x="72" y="77"/>
                  <a:pt x="68" y="84"/>
                  <a:pt x="67" y="93"/>
                </a:cubicBezTo>
                <a:cubicBezTo>
                  <a:pt x="67" y="97"/>
                  <a:pt x="63" y="100"/>
                  <a:pt x="59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48" y="100"/>
                  <a:pt x="42" y="102"/>
                  <a:pt x="36" y="105"/>
                </a:cubicBezTo>
                <a:cubicBezTo>
                  <a:pt x="33" y="107"/>
                  <a:pt x="30" y="109"/>
                  <a:pt x="27" y="112"/>
                </a:cubicBezTo>
                <a:cubicBezTo>
                  <a:pt x="20" y="120"/>
                  <a:pt x="16" y="129"/>
                  <a:pt x="16" y="140"/>
                </a:cubicBezTo>
                <a:cubicBezTo>
                  <a:pt x="16" y="151"/>
                  <a:pt x="20" y="160"/>
                  <a:pt x="27" y="168"/>
                </a:cubicBezTo>
                <a:cubicBezTo>
                  <a:pt x="35" y="176"/>
                  <a:pt x="45" y="180"/>
                  <a:pt x="56" y="180"/>
                </a:cubicBezTo>
                <a:cubicBezTo>
                  <a:pt x="231" y="179"/>
                  <a:pt x="231" y="179"/>
                  <a:pt x="231" y="179"/>
                </a:cubicBezTo>
                <a:cubicBezTo>
                  <a:pt x="231" y="179"/>
                  <a:pt x="231" y="179"/>
                  <a:pt x="231" y="179"/>
                </a:cubicBezTo>
                <a:close/>
              </a:path>
            </a:pathLst>
          </a:custGeom>
          <a:solidFill>
            <a:schemeClr val="bg2">
              <a:lumMod val="50000"/>
              <a:alpha val="20000"/>
            </a:schemeClr>
          </a:solidFill>
          <a:ln w="9525">
            <a:noFill/>
            <a:round/>
          </a:ln>
        </p:spPr>
        <p:txBody>
          <a:bodyPr lIns="121926" tIns="60963" rIns="121926" bIns="60963"/>
          <a:p>
            <a:endParaRPr lang="zh-CN" altLang="en-US"/>
          </a:p>
        </p:txBody>
      </p:sp>
      <p:sp>
        <p:nvSpPr>
          <p:cNvPr id="20" name="任意多边形 3077"/>
          <p:cNvSpPr>
            <a:spLocks noEditPoints="1" noChangeArrowheads="1"/>
          </p:cNvSpPr>
          <p:nvPr/>
        </p:nvSpPr>
        <p:spPr bwMode="auto">
          <a:xfrm>
            <a:off x="6318885" y="5280660"/>
            <a:ext cx="1913890" cy="1211580"/>
          </a:xfrm>
          <a:custGeom>
            <a:avLst/>
            <a:gdLst>
              <a:gd name="T0" fmla="*/ 2147483647 w 309"/>
              <a:gd name="T1" fmla="*/ 2147483647 h 196"/>
              <a:gd name="T2" fmla="*/ 2147483647 w 309"/>
              <a:gd name="T3" fmla="*/ 2147483647 h 196"/>
              <a:gd name="T4" fmla="*/ 2147483647 w 309"/>
              <a:gd name="T5" fmla="*/ 2147483647 h 196"/>
              <a:gd name="T6" fmla="*/ 2147483647 w 309"/>
              <a:gd name="T7" fmla="*/ 2147483647 h 196"/>
              <a:gd name="T8" fmla="*/ 0 w 309"/>
              <a:gd name="T9" fmla="*/ 2147483647 h 196"/>
              <a:gd name="T10" fmla="*/ 2147483647 w 309"/>
              <a:gd name="T11" fmla="*/ 2147483647 h 196"/>
              <a:gd name="T12" fmla="*/ 2147483647 w 309"/>
              <a:gd name="T13" fmla="*/ 2147483647 h 196"/>
              <a:gd name="T14" fmla="*/ 2147483647 w 309"/>
              <a:gd name="T15" fmla="*/ 2147483647 h 196"/>
              <a:gd name="T16" fmla="*/ 2147483647 w 309"/>
              <a:gd name="T17" fmla="*/ 2147483647 h 196"/>
              <a:gd name="T18" fmla="*/ 2147483647 w 309"/>
              <a:gd name="T19" fmla="*/ 2147483647 h 196"/>
              <a:gd name="T20" fmla="*/ 2147483647 w 309"/>
              <a:gd name="T21" fmla="*/ 2147483647 h 196"/>
              <a:gd name="T22" fmla="*/ 2147483647 w 309"/>
              <a:gd name="T23" fmla="*/ 2147483647 h 196"/>
              <a:gd name="T24" fmla="*/ 2147483647 w 309"/>
              <a:gd name="T25" fmla="*/ 2147483647 h 196"/>
              <a:gd name="T26" fmla="*/ 2147483647 w 309"/>
              <a:gd name="T27" fmla="*/ 2147483647 h 196"/>
              <a:gd name="T28" fmla="*/ 2147483647 w 309"/>
              <a:gd name="T29" fmla="*/ 2147483647 h 196"/>
              <a:gd name="T30" fmla="*/ 2147483647 w 309"/>
              <a:gd name="T31" fmla="*/ 0 h 196"/>
              <a:gd name="T32" fmla="*/ 2147483647 w 309"/>
              <a:gd name="T33" fmla="*/ 2147483647 h 196"/>
              <a:gd name="T34" fmla="*/ 2147483647 w 309"/>
              <a:gd name="T35" fmla="*/ 2147483647 h 196"/>
              <a:gd name="T36" fmla="*/ 2147483647 w 309"/>
              <a:gd name="T37" fmla="*/ 2147483647 h 196"/>
              <a:gd name="T38" fmla="*/ 2147483647 w 309"/>
              <a:gd name="T39" fmla="*/ 2147483647 h 196"/>
              <a:gd name="T40" fmla="*/ 2147483647 w 309"/>
              <a:gd name="T41" fmla="*/ 2147483647 h 196"/>
              <a:gd name="T42" fmla="*/ 2147483647 w 309"/>
              <a:gd name="T43" fmla="*/ 2147483647 h 196"/>
              <a:gd name="T44" fmla="*/ 2147483647 w 309"/>
              <a:gd name="T45" fmla="*/ 2147483647 h 196"/>
              <a:gd name="T46" fmla="*/ 2147483647 w 309"/>
              <a:gd name="T47" fmla="*/ 2147483647 h 196"/>
              <a:gd name="T48" fmla="*/ 2147483647 w 309"/>
              <a:gd name="T49" fmla="*/ 2147483647 h 196"/>
              <a:gd name="T50" fmla="*/ 2147483647 w 309"/>
              <a:gd name="T51" fmla="*/ 2147483647 h 196"/>
              <a:gd name="T52" fmla="*/ 2147483647 w 309"/>
              <a:gd name="T53" fmla="*/ 2147483647 h 196"/>
              <a:gd name="T54" fmla="*/ 2147483647 w 309"/>
              <a:gd name="T55" fmla="*/ 2147483647 h 196"/>
              <a:gd name="T56" fmla="*/ 2147483647 w 309"/>
              <a:gd name="T57" fmla="*/ 2147483647 h 196"/>
              <a:gd name="T58" fmla="*/ 2147483647 w 309"/>
              <a:gd name="T59" fmla="*/ 2147483647 h 196"/>
              <a:gd name="T60" fmla="*/ 2147483647 w 309"/>
              <a:gd name="T61" fmla="*/ 2147483647 h 196"/>
              <a:gd name="T62" fmla="*/ 2147483647 w 309"/>
              <a:gd name="T63" fmla="*/ 2147483647 h 196"/>
              <a:gd name="T64" fmla="*/ 2147483647 w 309"/>
              <a:gd name="T65" fmla="*/ 2147483647 h 196"/>
              <a:gd name="T66" fmla="*/ 2147483647 w 309"/>
              <a:gd name="T67" fmla="*/ 2147483647 h 196"/>
              <a:gd name="T68" fmla="*/ 2147483647 w 309"/>
              <a:gd name="T69" fmla="*/ 2147483647 h 196"/>
              <a:gd name="T70" fmla="*/ 2147483647 w 309"/>
              <a:gd name="T71" fmla="*/ 2147483647 h 196"/>
              <a:gd name="T72" fmla="*/ 2147483647 w 309"/>
              <a:gd name="T73" fmla="*/ 2147483647 h 196"/>
              <a:gd name="T74" fmla="*/ 2147483647 w 309"/>
              <a:gd name="T75" fmla="*/ 2147483647 h 196"/>
              <a:gd name="T76" fmla="*/ 2147483647 w 309"/>
              <a:gd name="T77" fmla="*/ 2147483647 h 196"/>
              <a:gd name="T78" fmla="*/ 2147483647 w 309"/>
              <a:gd name="T79" fmla="*/ 2147483647 h 196"/>
              <a:gd name="T80" fmla="*/ 2147483647 w 309"/>
              <a:gd name="T81" fmla="*/ 2147483647 h 196"/>
              <a:gd name="T82" fmla="*/ 2147483647 w 309"/>
              <a:gd name="T83" fmla="*/ 2147483647 h 196"/>
              <a:gd name="T84" fmla="*/ 2147483647 w 309"/>
              <a:gd name="T85" fmla="*/ 2147483647 h 196"/>
              <a:gd name="T86" fmla="*/ 2147483647 w 309"/>
              <a:gd name="T87" fmla="*/ 2147483647 h 196"/>
              <a:gd name="T88" fmla="*/ 2147483647 w 309"/>
              <a:gd name="T89" fmla="*/ 2147483647 h 196"/>
              <a:gd name="T90" fmla="*/ 2147483647 w 309"/>
              <a:gd name="T91" fmla="*/ 2147483647 h 196"/>
              <a:gd name="T92" fmla="*/ 2147483647 w 309"/>
              <a:gd name="T93" fmla="*/ 2147483647 h 196"/>
              <a:gd name="T94" fmla="*/ 2147483647 w 309"/>
              <a:gd name="T95" fmla="*/ 2147483647 h 196"/>
              <a:gd name="T96" fmla="*/ 2147483647 w 309"/>
              <a:gd name="T97" fmla="*/ 2147483647 h 196"/>
              <a:gd name="T98" fmla="*/ 2147483647 w 309"/>
              <a:gd name="T99" fmla="*/ 2147483647 h 196"/>
              <a:gd name="T100" fmla="*/ 2147483647 w 309"/>
              <a:gd name="T101" fmla="*/ 2147483647 h 196"/>
              <a:gd name="T102" fmla="*/ 2147483647 w 309"/>
              <a:gd name="T103" fmla="*/ 2147483647 h 196"/>
              <a:gd name="T104" fmla="*/ 2147483647 w 309"/>
              <a:gd name="T105" fmla="*/ 2147483647 h 196"/>
              <a:gd name="T106" fmla="*/ 2147483647 w 309"/>
              <a:gd name="T107" fmla="*/ 2147483647 h 196"/>
              <a:gd name="T108" fmla="*/ 2147483647 w 309"/>
              <a:gd name="T109" fmla="*/ 2147483647 h 196"/>
              <a:gd name="T110" fmla="*/ 2147483647 w 309"/>
              <a:gd name="T111" fmla="*/ 2147483647 h 196"/>
              <a:gd name="T112" fmla="*/ 2147483647 w 309"/>
              <a:gd name="T113" fmla="*/ 2147483647 h 196"/>
              <a:gd name="T114" fmla="*/ 2147483647 w 309"/>
              <a:gd name="T115" fmla="*/ 2147483647 h 196"/>
              <a:gd name="T116" fmla="*/ 2147483647 w 309"/>
              <a:gd name="T117" fmla="*/ 2147483647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09"/>
              <a:gd name="T178" fmla="*/ 0 h 196"/>
              <a:gd name="T179" fmla="*/ 309 w 309"/>
              <a:gd name="T180" fmla="*/ 196 h 19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09" h="196">
                <a:moveTo>
                  <a:pt x="240" y="196"/>
                </a:moveTo>
                <a:cubicBezTo>
                  <a:pt x="237" y="196"/>
                  <a:pt x="233" y="196"/>
                  <a:pt x="231" y="195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0" y="196"/>
                  <a:pt x="27" y="190"/>
                  <a:pt x="16" y="179"/>
                </a:cubicBezTo>
                <a:cubicBezTo>
                  <a:pt x="5" y="169"/>
                  <a:pt x="0" y="155"/>
                  <a:pt x="0" y="140"/>
                </a:cubicBezTo>
                <a:cubicBezTo>
                  <a:pt x="0" y="125"/>
                  <a:pt x="5" y="111"/>
                  <a:pt x="16" y="100"/>
                </a:cubicBezTo>
                <a:cubicBezTo>
                  <a:pt x="20" y="96"/>
                  <a:pt x="24" y="93"/>
                  <a:pt x="28" y="91"/>
                </a:cubicBezTo>
                <a:cubicBezTo>
                  <a:pt x="35" y="87"/>
                  <a:pt x="44" y="85"/>
                  <a:pt x="53" y="84"/>
                </a:cubicBezTo>
                <a:cubicBezTo>
                  <a:pt x="55" y="75"/>
                  <a:pt x="59" y="67"/>
                  <a:pt x="66" y="60"/>
                </a:cubicBezTo>
                <a:cubicBezTo>
                  <a:pt x="77" y="49"/>
                  <a:pt x="90" y="44"/>
                  <a:pt x="105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6" y="44"/>
                  <a:pt x="106" y="44"/>
                  <a:pt x="107" y="44"/>
                </a:cubicBezTo>
                <a:cubicBezTo>
                  <a:pt x="109" y="44"/>
                  <a:pt x="112" y="44"/>
                  <a:pt x="114" y="44"/>
                </a:cubicBezTo>
                <a:cubicBezTo>
                  <a:pt x="116" y="39"/>
                  <a:pt x="118" y="34"/>
                  <a:pt x="121" y="30"/>
                </a:cubicBezTo>
                <a:cubicBezTo>
                  <a:pt x="123" y="26"/>
                  <a:pt x="126" y="23"/>
                  <a:pt x="130" y="19"/>
                </a:cubicBezTo>
                <a:cubicBezTo>
                  <a:pt x="143" y="6"/>
                  <a:pt x="158" y="0"/>
                  <a:pt x="176" y="0"/>
                </a:cubicBezTo>
                <a:cubicBezTo>
                  <a:pt x="193" y="0"/>
                  <a:pt x="207" y="5"/>
                  <a:pt x="218" y="15"/>
                </a:cubicBezTo>
                <a:cubicBezTo>
                  <a:pt x="219" y="16"/>
                  <a:pt x="219" y="16"/>
                  <a:pt x="219" y="16"/>
                </a:cubicBezTo>
                <a:cubicBezTo>
                  <a:pt x="220" y="17"/>
                  <a:pt x="221" y="18"/>
                  <a:pt x="223" y="19"/>
                </a:cubicBezTo>
                <a:cubicBezTo>
                  <a:pt x="234" y="30"/>
                  <a:pt x="241" y="44"/>
                  <a:pt x="242" y="60"/>
                </a:cubicBezTo>
                <a:cubicBezTo>
                  <a:pt x="260" y="60"/>
                  <a:pt x="276" y="67"/>
                  <a:pt x="288" y="79"/>
                </a:cubicBezTo>
                <a:cubicBezTo>
                  <a:pt x="302" y="93"/>
                  <a:pt x="309" y="109"/>
                  <a:pt x="309" y="128"/>
                </a:cubicBezTo>
                <a:cubicBezTo>
                  <a:pt x="309" y="147"/>
                  <a:pt x="302" y="163"/>
                  <a:pt x="288" y="176"/>
                </a:cubicBezTo>
                <a:cubicBezTo>
                  <a:pt x="278" y="186"/>
                  <a:pt x="266" y="193"/>
                  <a:pt x="252" y="195"/>
                </a:cubicBezTo>
                <a:cubicBezTo>
                  <a:pt x="248" y="196"/>
                  <a:pt x="245" y="196"/>
                  <a:pt x="240" y="196"/>
                </a:cubicBezTo>
                <a:close/>
                <a:moveTo>
                  <a:pt x="231" y="179"/>
                </a:moveTo>
                <a:cubicBezTo>
                  <a:pt x="232" y="179"/>
                  <a:pt x="232" y="179"/>
                  <a:pt x="233" y="180"/>
                </a:cubicBezTo>
                <a:cubicBezTo>
                  <a:pt x="235" y="180"/>
                  <a:pt x="237" y="180"/>
                  <a:pt x="240" y="180"/>
                </a:cubicBezTo>
                <a:cubicBezTo>
                  <a:pt x="244" y="180"/>
                  <a:pt x="247" y="180"/>
                  <a:pt x="249" y="179"/>
                </a:cubicBezTo>
                <a:cubicBezTo>
                  <a:pt x="260" y="178"/>
                  <a:pt x="269" y="173"/>
                  <a:pt x="277" y="165"/>
                </a:cubicBezTo>
                <a:cubicBezTo>
                  <a:pt x="288" y="154"/>
                  <a:pt x="293" y="142"/>
                  <a:pt x="293" y="128"/>
                </a:cubicBezTo>
                <a:cubicBezTo>
                  <a:pt x="293" y="113"/>
                  <a:pt x="288" y="101"/>
                  <a:pt x="277" y="91"/>
                </a:cubicBezTo>
                <a:cubicBezTo>
                  <a:pt x="267" y="81"/>
                  <a:pt x="255" y="76"/>
                  <a:pt x="240" y="76"/>
                </a:cubicBezTo>
                <a:cubicBezTo>
                  <a:pt x="238" y="76"/>
                  <a:pt x="236" y="76"/>
                  <a:pt x="235" y="76"/>
                </a:cubicBezTo>
                <a:cubicBezTo>
                  <a:pt x="232" y="76"/>
                  <a:pt x="230" y="75"/>
                  <a:pt x="229" y="74"/>
                </a:cubicBezTo>
                <a:cubicBezTo>
                  <a:pt x="227" y="72"/>
                  <a:pt x="226" y="70"/>
                  <a:pt x="226" y="68"/>
                </a:cubicBezTo>
                <a:cubicBezTo>
                  <a:pt x="226" y="66"/>
                  <a:pt x="226" y="66"/>
                  <a:pt x="226" y="66"/>
                </a:cubicBezTo>
                <a:cubicBezTo>
                  <a:pt x="226" y="52"/>
                  <a:pt x="221" y="40"/>
                  <a:pt x="211" y="30"/>
                </a:cubicBezTo>
                <a:cubicBezTo>
                  <a:pt x="210" y="29"/>
                  <a:pt x="209" y="28"/>
                  <a:pt x="208" y="28"/>
                </a:cubicBezTo>
                <a:cubicBezTo>
                  <a:pt x="208" y="27"/>
                  <a:pt x="208" y="27"/>
                  <a:pt x="208" y="27"/>
                </a:cubicBezTo>
                <a:cubicBezTo>
                  <a:pt x="199" y="20"/>
                  <a:pt x="189" y="16"/>
                  <a:pt x="176" y="16"/>
                </a:cubicBezTo>
                <a:cubicBezTo>
                  <a:pt x="162" y="16"/>
                  <a:pt x="151" y="21"/>
                  <a:pt x="141" y="30"/>
                </a:cubicBezTo>
                <a:cubicBezTo>
                  <a:pt x="138" y="33"/>
                  <a:pt x="136" y="36"/>
                  <a:pt x="134" y="38"/>
                </a:cubicBezTo>
                <a:cubicBezTo>
                  <a:pt x="131" y="44"/>
                  <a:pt x="129" y="49"/>
                  <a:pt x="128" y="55"/>
                </a:cubicBezTo>
                <a:cubicBezTo>
                  <a:pt x="127" y="58"/>
                  <a:pt x="126" y="60"/>
                  <a:pt x="124" y="61"/>
                </a:cubicBezTo>
                <a:cubicBezTo>
                  <a:pt x="122" y="62"/>
                  <a:pt x="119" y="62"/>
                  <a:pt x="117" y="61"/>
                </a:cubicBezTo>
                <a:cubicBezTo>
                  <a:pt x="114" y="60"/>
                  <a:pt x="110" y="60"/>
                  <a:pt x="106" y="60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94" y="60"/>
                  <a:pt x="85" y="63"/>
                  <a:pt x="78" y="71"/>
                </a:cubicBezTo>
                <a:cubicBezTo>
                  <a:pt x="72" y="77"/>
                  <a:pt x="68" y="84"/>
                  <a:pt x="67" y="93"/>
                </a:cubicBezTo>
                <a:cubicBezTo>
                  <a:pt x="67" y="97"/>
                  <a:pt x="63" y="100"/>
                  <a:pt x="59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48" y="100"/>
                  <a:pt x="42" y="102"/>
                  <a:pt x="36" y="105"/>
                </a:cubicBezTo>
                <a:cubicBezTo>
                  <a:pt x="33" y="107"/>
                  <a:pt x="30" y="109"/>
                  <a:pt x="27" y="112"/>
                </a:cubicBezTo>
                <a:cubicBezTo>
                  <a:pt x="20" y="120"/>
                  <a:pt x="16" y="129"/>
                  <a:pt x="16" y="140"/>
                </a:cubicBezTo>
                <a:cubicBezTo>
                  <a:pt x="16" y="151"/>
                  <a:pt x="20" y="160"/>
                  <a:pt x="27" y="168"/>
                </a:cubicBezTo>
                <a:cubicBezTo>
                  <a:pt x="35" y="176"/>
                  <a:pt x="45" y="180"/>
                  <a:pt x="56" y="180"/>
                </a:cubicBezTo>
                <a:cubicBezTo>
                  <a:pt x="231" y="179"/>
                  <a:pt x="231" y="179"/>
                  <a:pt x="231" y="179"/>
                </a:cubicBezTo>
                <a:cubicBezTo>
                  <a:pt x="231" y="179"/>
                  <a:pt x="231" y="179"/>
                  <a:pt x="231" y="179"/>
                </a:cubicBezTo>
                <a:close/>
              </a:path>
            </a:pathLst>
          </a:custGeom>
          <a:solidFill>
            <a:schemeClr val="bg2">
              <a:lumMod val="50000"/>
              <a:alpha val="20000"/>
            </a:schemeClr>
          </a:solidFill>
          <a:ln w="9525">
            <a:noFill/>
            <a:round/>
          </a:ln>
        </p:spPr>
        <p:txBody>
          <a:bodyPr lIns="121926" tIns="60963" rIns="121926" bIns="60963"/>
          <a:lstStyle/>
          <a:p>
            <a:endParaRPr lang="zh-CN" altLang="en-US"/>
          </a:p>
        </p:txBody>
      </p:sp>
      <p:sp>
        <p:nvSpPr>
          <p:cNvPr id="21" name="任意多边形 3077"/>
          <p:cNvSpPr>
            <a:spLocks noEditPoints="1" noChangeArrowheads="1"/>
          </p:cNvSpPr>
          <p:nvPr/>
        </p:nvSpPr>
        <p:spPr bwMode="auto">
          <a:xfrm>
            <a:off x="8366125" y="5272405"/>
            <a:ext cx="1913890" cy="1211580"/>
          </a:xfrm>
          <a:custGeom>
            <a:avLst/>
            <a:gdLst>
              <a:gd name="T0" fmla="*/ 2147483647 w 309"/>
              <a:gd name="T1" fmla="*/ 2147483647 h 196"/>
              <a:gd name="T2" fmla="*/ 2147483647 w 309"/>
              <a:gd name="T3" fmla="*/ 2147483647 h 196"/>
              <a:gd name="T4" fmla="*/ 2147483647 w 309"/>
              <a:gd name="T5" fmla="*/ 2147483647 h 196"/>
              <a:gd name="T6" fmla="*/ 2147483647 w 309"/>
              <a:gd name="T7" fmla="*/ 2147483647 h 196"/>
              <a:gd name="T8" fmla="*/ 0 w 309"/>
              <a:gd name="T9" fmla="*/ 2147483647 h 196"/>
              <a:gd name="T10" fmla="*/ 2147483647 w 309"/>
              <a:gd name="T11" fmla="*/ 2147483647 h 196"/>
              <a:gd name="T12" fmla="*/ 2147483647 w 309"/>
              <a:gd name="T13" fmla="*/ 2147483647 h 196"/>
              <a:gd name="T14" fmla="*/ 2147483647 w 309"/>
              <a:gd name="T15" fmla="*/ 2147483647 h 196"/>
              <a:gd name="T16" fmla="*/ 2147483647 w 309"/>
              <a:gd name="T17" fmla="*/ 2147483647 h 196"/>
              <a:gd name="T18" fmla="*/ 2147483647 w 309"/>
              <a:gd name="T19" fmla="*/ 2147483647 h 196"/>
              <a:gd name="T20" fmla="*/ 2147483647 w 309"/>
              <a:gd name="T21" fmla="*/ 2147483647 h 196"/>
              <a:gd name="T22" fmla="*/ 2147483647 w 309"/>
              <a:gd name="T23" fmla="*/ 2147483647 h 196"/>
              <a:gd name="T24" fmla="*/ 2147483647 w 309"/>
              <a:gd name="T25" fmla="*/ 2147483647 h 196"/>
              <a:gd name="T26" fmla="*/ 2147483647 w 309"/>
              <a:gd name="T27" fmla="*/ 2147483647 h 196"/>
              <a:gd name="T28" fmla="*/ 2147483647 w 309"/>
              <a:gd name="T29" fmla="*/ 2147483647 h 196"/>
              <a:gd name="T30" fmla="*/ 2147483647 w 309"/>
              <a:gd name="T31" fmla="*/ 0 h 196"/>
              <a:gd name="T32" fmla="*/ 2147483647 w 309"/>
              <a:gd name="T33" fmla="*/ 2147483647 h 196"/>
              <a:gd name="T34" fmla="*/ 2147483647 w 309"/>
              <a:gd name="T35" fmla="*/ 2147483647 h 196"/>
              <a:gd name="T36" fmla="*/ 2147483647 w 309"/>
              <a:gd name="T37" fmla="*/ 2147483647 h 196"/>
              <a:gd name="T38" fmla="*/ 2147483647 w 309"/>
              <a:gd name="T39" fmla="*/ 2147483647 h 196"/>
              <a:gd name="T40" fmla="*/ 2147483647 w 309"/>
              <a:gd name="T41" fmla="*/ 2147483647 h 196"/>
              <a:gd name="T42" fmla="*/ 2147483647 w 309"/>
              <a:gd name="T43" fmla="*/ 2147483647 h 196"/>
              <a:gd name="T44" fmla="*/ 2147483647 w 309"/>
              <a:gd name="T45" fmla="*/ 2147483647 h 196"/>
              <a:gd name="T46" fmla="*/ 2147483647 w 309"/>
              <a:gd name="T47" fmla="*/ 2147483647 h 196"/>
              <a:gd name="T48" fmla="*/ 2147483647 w 309"/>
              <a:gd name="T49" fmla="*/ 2147483647 h 196"/>
              <a:gd name="T50" fmla="*/ 2147483647 w 309"/>
              <a:gd name="T51" fmla="*/ 2147483647 h 196"/>
              <a:gd name="T52" fmla="*/ 2147483647 w 309"/>
              <a:gd name="T53" fmla="*/ 2147483647 h 196"/>
              <a:gd name="T54" fmla="*/ 2147483647 w 309"/>
              <a:gd name="T55" fmla="*/ 2147483647 h 196"/>
              <a:gd name="T56" fmla="*/ 2147483647 w 309"/>
              <a:gd name="T57" fmla="*/ 2147483647 h 196"/>
              <a:gd name="T58" fmla="*/ 2147483647 w 309"/>
              <a:gd name="T59" fmla="*/ 2147483647 h 196"/>
              <a:gd name="T60" fmla="*/ 2147483647 w 309"/>
              <a:gd name="T61" fmla="*/ 2147483647 h 196"/>
              <a:gd name="T62" fmla="*/ 2147483647 w 309"/>
              <a:gd name="T63" fmla="*/ 2147483647 h 196"/>
              <a:gd name="T64" fmla="*/ 2147483647 w 309"/>
              <a:gd name="T65" fmla="*/ 2147483647 h 196"/>
              <a:gd name="T66" fmla="*/ 2147483647 w 309"/>
              <a:gd name="T67" fmla="*/ 2147483647 h 196"/>
              <a:gd name="T68" fmla="*/ 2147483647 w 309"/>
              <a:gd name="T69" fmla="*/ 2147483647 h 196"/>
              <a:gd name="T70" fmla="*/ 2147483647 w 309"/>
              <a:gd name="T71" fmla="*/ 2147483647 h 196"/>
              <a:gd name="T72" fmla="*/ 2147483647 w 309"/>
              <a:gd name="T73" fmla="*/ 2147483647 h 196"/>
              <a:gd name="T74" fmla="*/ 2147483647 w 309"/>
              <a:gd name="T75" fmla="*/ 2147483647 h 196"/>
              <a:gd name="T76" fmla="*/ 2147483647 w 309"/>
              <a:gd name="T77" fmla="*/ 2147483647 h 196"/>
              <a:gd name="T78" fmla="*/ 2147483647 w 309"/>
              <a:gd name="T79" fmla="*/ 2147483647 h 196"/>
              <a:gd name="T80" fmla="*/ 2147483647 w 309"/>
              <a:gd name="T81" fmla="*/ 2147483647 h 196"/>
              <a:gd name="T82" fmla="*/ 2147483647 w 309"/>
              <a:gd name="T83" fmla="*/ 2147483647 h 196"/>
              <a:gd name="T84" fmla="*/ 2147483647 w 309"/>
              <a:gd name="T85" fmla="*/ 2147483647 h 196"/>
              <a:gd name="T86" fmla="*/ 2147483647 w 309"/>
              <a:gd name="T87" fmla="*/ 2147483647 h 196"/>
              <a:gd name="T88" fmla="*/ 2147483647 w 309"/>
              <a:gd name="T89" fmla="*/ 2147483647 h 196"/>
              <a:gd name="T90" fmla="*/ 2147483647 w 309"/>
              <a:gd name="T91" fmla="*/ 2147483647 h 196"/>
              <a:gd name="T92" fmla="*/ 2147483647 w 309"/>
              <a:gd name="T93" fmla="*/ 2147483647 h 196"/>
              <a:gd name="T94" fmla="*/ 2147483647 w 309"/>
              <a:gd name="T95" fmla="*/ 2147483647 h 196"/>
              <a:gd name="T96" fmla="*/ 2147483647 w 309"/>
              <a:gd name="T97" fmla="*/ 2147483647 h 196"/>
              <a:gd name="T98" fmla="*/ 2147483647 w 309"/>
              <a:gd name="T99" fmla="*/ 2147483647 h 196"/>
              <a:gd name="T100" fmla="*/ 2147483647 w 309"/>
              <a:gd name="T101" fmla="*/ 2147483647 h 196"/>
              <a:gd name="T102" fmla="*/ 2147483647 w 309"/>
              <a:gd name="T103" fmla="*/ 2147483647 h 196"/>
              <a:gd name="T104" fmla="*/ 2147483647 w 309"/>
              <a:gd name="T105" fmla="*/ 2147483647 h 196"/>
              <a:gd name="T106" fmla="*/ 2147483647 w 309"/>
              <a:gd name="T107" fmla="*/ 2147483647 h 196"/>
              <a:gd name="T108" fmla="*/ 2147483647 w 309"/>
              <a:gd name="T109" fmla="*/ 2147483647 h 196"/>
              <a:gd name="T110" fmla="*/ 2147483647 w 309"/>
              <a:gd name="T111" fmla="*/ 2147483647 h 196"/>
              <a:gd name="T112" fmla="*/ 2147483647 w 309"/>
              <a:gd name="T113" fmla="*/ 2147483647 h 196"/>
              <a:gd name="T114" fmla="*/ 2147483647 w 309"/>
              <a:gd name="T115" fmla="*/ 2147483647 h 196"/>
              <a:gd name="T116" fmla="*/ 2147483647 w 309"/>
              <a:gd name="T117" fmla="*/ 2147483647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09"/>
              <a:gd name="T178" fmla="*/ 0 h 196"/>
              <a:gd name="T179" fmla="*/ 309 w 309"/>
              <a:gd name="T180" fmla="*/ 196 h 19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09" h="196">
                <a:moveTo>
                  <a:pt x="240" y="196"/>
                </a:moveTo>
                <a:cubicBezTo>
                  <a:pt x="237" y="196"/>
                  <a:pt x="233" y="196"/>
                  <a:pt x="231" y="195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0" y="196"/>
                  <a:pt x="27" y="190"/>
                  <a:pt x="16" y="179"/>
                </a:cubicBezTo>
                <a:cubicBezTo>
                  <a:pt x="5" y="169"/>
                  <a:pt x="0" y="155"/>
                  <a:pt x="0" y="140"/>
                </a:cubicBezTo>
                <a:cubicBezTo>
                  <a:pt x="0" y="125"/>
                  <a:pt x="5" y="111"/>
                  <a:pt x="16" y="100"/>
                </a:cubicBezTo>
                <a:cubicBezTo>
                  <a:pt x="20" y="96"/>
                  <a:pt x="24" y="93"/>
                  <a:pt x="28" y="91"/>
                </a:cubicBezTo>
                <a:cubicBezTo>
                  <a:pt x="35" y="87"/>
                  <a:pt x="44" y="85"/>
                  <a:pt x="53" y="84"/>
                </a:cubicBezTo>
                <a:cubicBezTo>
                  <a:pt x="55" y="75"/>
                  <a:pt x="59" y="67"/>
                  <a:pt x="66" y="60"/>
                </a:cubicBezTo>
                <a:cubicBezTo>
                  <a:pt x="77" y="49"/>
                  <a:pt x="90" y="44"/>
                  <a:pt x="105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6" y="44"/>
                  <a:pt x="106" y="44"/>
                  <a:pt x="107" y="44"/>
                </a:cubicBezTo>
                <a:cubicBezTo>
                  <a:pt x="109" y="44"/>
                  <a:pt x="112" y="44"/>
                  <a:pt x="114" y="44"/>
                </a:cubicBezTo>
                <a:cubicBezTo>
                  <a:pt x="116" y="39"/>
                  <a:pt x="118" y="34"/>
                  <a:pt x="121" y="30"/>
                </a:cubicBezTo>
                <a:cubicBezTo>
                  <a:pt x="123" y="26"/>
                  <a:pt x="126" y="23"/>
                  <a:pt x="130" y="19"/>
                </a:cubicBezTo>
                <a:cubicBezTo>
                  <a:pt x="143" y="6"/>
                  <a:pt x="158" y="0"/>
                  <a:pt x="176" y="0"/>
                </a:cubicBezTo>
                <a:cubicBezTo>
                  <a:pt x="193" y="0"/>
                  <a:pt x="207" y="5"/>
                  <a:pt x="218" y="15"/>
                </a:cubicBezTo>
                <a:cubicBezTo>
                  <a:pt x="219" y="16"/>
                  <a:pt x="219" y="16"/>
                  <a:pt x="219" y="16"/>
                </a:cubicBezTo>
                <a:cubicBezTo>
                  <a:pt x="220" y="17"/>
                  <a:pt x="221" y="18"/>
                  <a:pt x="223" y="19"/>
                </a:cubicBezTo>
                <a:cubicBezTo>
                  <a:pt x="234" y="30"/>
                  <a:pt x="241" y="44"/>
                  <a:pt x="242" y="60"/>
                </a:cubicBezTo>
                <a:cubicBezTo>
                  <a:pt x="260" y="60"/>
                  <a:pt x="276" y="67"/>
                  <a:pt x="288" y="79"/>
                </a:cubicBezTo>
                <a:cubicBezTo>
                  <a:pt x="302" y="93"/>
                  <a:pt x="309" y="109"/>
                  <a:pt x="309" y="128"/>
                </a:cubicBezTo>
                <a:cubicBezTo>
                  <a:pt x="309" y="147"/>
                  <a:pt x="302" y="163"/>
                  <a:pt x="288" y="176"/>
                </a:cubicBezTo>
                <a:cubicBezTo>
                  <a:pt x="278" y="186"/>
                  <a:pt x="266" y="193"/>
                  <a:pt x="252" y="195"/>
                </a:cubicBezTo>
                <a:cubicBezTo>
                  <a:pt x="248" y="196"/>
                  <a:pt x="245" y="196"/>
                  <a:pt x="240" y="196"/>
                </a:cubicBezTo>
                <a:close/>
                <a:moveTo>
                  <a:pt x="231" y="179"/>
                </a:moveTo>
                <a:cubicBezTo>
                  <a:pt x="232" y="179"/>
                  <a:pt x="232" y="179"/>
                  <a:pt x="233" y="180"/>
                </a:cubicBezTo>
                <a:cubicBezTo>
                  <a:pt x="235" y="180"/>
                  <a:pt x="237" y="180"/>
                  <a:pt x="240" y="180"/>
                </a:cubicBezTo>
                <a:cubicBezTo>
                  <a:pt x="244" y="180"/>
                  <a:pt x="247" y="180"/>
                  <a:pt x="249" y="179"/>
                </a:cubicBezTo>
                <a:cubicBezTo>
                  <a:pt x="260" y="178"/>
                  <a:pt x="269" y="173"/>
                  <a:pt x="277" y="165"/>
                </a:cubicBezTo>
                <a:cubicBezTo>
                  <a:pt x="288" y="154"/>
                  <a:pt x="293" y="142"/>
                  <a:pt x="293" y="128"/>
                </a:cubicBezTo>
                <a:cubicBezTo>
                  <a:pt x="293" y="113"/>
                  <a:pt x="288" y="101"/>
                  <a:pt x="277" y="91"/>
                </a:cubicBezTo>
                <a:cubicBezTo>
                  <a:pt x="267" y="81"/>
                  <a:pt x="255" y="76"/>
                  <a:pt x="240" y="76"/>
                </a:cubicBezTo>
                <a:cubicBezTo>
                  <a:pt x="238" y="76"/>
                  <a:pt x="236" y="76"/>
                  <a:pt x="235" y="76"/>
                </a:cubicBezTo>
                <a:cubicBezTo>
                  <a:pt x="232" y="76"/>
                  <a:pt x="230" y="75"/>
                  <a:pt x="229" y="74"/>
                </a:cubicBezTo>
                <a:cubicBezTo>
                  <a:pt x="227" y="72"/>
                  <a:pt x="226" y="70"/>
                  <a:pt x="226" y="68"/>
                </a:cubicBezTo>
                <a:cubicBezTo>
                  <a:pt x="226" y="66"/>
                  <a:pt x="226" y="66"/>
                  <a:pt x="226" y="66"/>
                </a:cubicBezTo>
                <a:cubicBezTo>
                  <a:pt x="226" y="52"/>
                  <a:pt x="221" y="40"/>
                  <a:pt x="211" y="30"/>
                </a:cubicBezTo>
                <a:cubicBezTo>
                  <a:pt x="210" y="29"/>
                  <a:pt x="209" y="28"/>
                  <a:pt x="208" y="28"/>
                </a:cubicBezTo>
                <a:cubicBezTo>
                  <a:pt x="208" y="27"/>
                  <a:pt x="208" y="27"/>
                  <a:pt x="208" y="27"/>
                </a:cubicBezTo>
                <a:cubicBezTo>
                  <a:pt x="199" y="20"/>
                  <a:pt x="189" y="16"/>
                  <a:pt x="176" y="16"/>
                </a:cubicBezTo>
                <a:cubicBezTo>
                  <a:pt x="162" y="16"/>
                  <a:pt x="151" y="21"/>
                  <a:pt x="141" y="30"/>
                </a:cubicBezTo>
                <a:cubicBezTo>
                  <a:pt x="138" y="33"/>
                  <a:pt x="136" y="36"/>
                  <a:pt x="134" y="38"/>
                </a:cubicBezTo>
                <a:cubicBezTo>
                  <a:pt x="131" y="44"/>
                  <a:pt x="129" y="49"/>
                  <a:pt x="128" y="55"/>
                </a:cubicBezTo>
                <a:cubicBezTo>
                  <a:pt x="127" y="58"/>
                  <a:pt x="126" y="60"/>
                  <a:pt x="124" y="61"/>
                </a:cubicBezTo>
                <a:cubicBezTo>
                  <a:pt x="122" y="62"/>
                  <a:pt x="119" y="62"/>
                  <a:pt x="117" y="61"/>
                </a:cubicBezTo>
                <a:cubicBezTo>
                  <a:pt x="114" y="60"/>
                  <a:pt x="110" y="60"/>
                  <a:pt x="106" y="60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94" y="60"/>
                  <a:pt x="85" y="63"/>
                  <a:pt x="78" y="71"/>
                </a:cubicBezTo>
                <a:cubicBezTo>
                  <a:pt x="72" y="77"/>
                  <a:pt x="68" y="84"/>
                  <a:pt x="67" y="93"/>
                </a:cubicBezTo>
                <a:cubicBezTo>
                  <a:pt x="67" y="97"/>
                  <a:pt x="63" y="100"/>
                  <a:pt x="59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48" y="100"/>
                  <a:pt x="42" y="102"/>
                  <a:pt x="36" y="105"/>
                </a:cubicBezTo>
                <a:cubicBezTo>
                  <a:pt x="33" y="107"/>
                  <a:pt x="30" y="109"/>
                  <a:pt x="27" y="112"/>
                </a:cubicBezTo>
                <a:cubicBezTo>
                  <a:pt x="20" y="120"/>
                  <a:pt x="16" y="129"/>
                  <a:pt x="16" y="140"/>
                </a:cubicBezTo>
                <a:cubicBezTo>
                  <a:pt x="16" y="151"/>
                  <a:pt x="20" y="160"/>
                  <a:pt x="27" y="168"/>
                </a:cubicBezTo>
                <a:cubicBezTo>
                  <a:pt x="35" y="176"/>
                  <a:pt x="45" y="180"/>
                  <a:pt x="56" y="180"/>
                </a:cubicBezTo>
                <a:cubicBezTo>
                  <a:pt x="231" y="179"/>
                  <a:pt x="231" y="179"/>
                  <a:pt x="231" y="179"/>
                </a:cubicBezTo>
                <a:cubicBezTo>
                  <a:pt x="231" y="179"/>
                  <a:pt x="231" y="179"/>
                  <a:pt x="231" y="179"/>
                </a:cubicBezTo>
                <a:close/>
              </a:path>
            </a:pathLst>
          </a:custGeom>
          <a:solidFill>
            <a:schemeClr val="bg2">
              <a:lumMod val="50000"/>
              <a:alpha val="20000"/>
            </a:schemeClr>
          </a:solidFill>
          <a:ln w="9525">
            <a:noFill/>
            <a:round/>
          </a:ln>
        </p:spPr>
        <p:txBody>
          <a:bodyPr lIns="121926" tIns="60963" rIns="121926" bIns="60963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563526" y="748425"/>
            <a:ext cx="844224" cy="431800"/>
          </a:xfrm>
          <a:prstGeom prst="homePlate">
            <a:avLst/>
          </a:prstGeom>
          <a:solidFill>
            <a:srgbClr val="44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7.1</a:t>
            </a:r>
            <a:endParaRPr lang="zh-CN" altLang="en-US" dirty="0"/>
          </a:p>
        </p:txBody>
      </p:sp>
      <p:sp>
        <p:nvSpPr>
          <p:cNvPr id="3" name="燕尾形 2"/>
          <p:cNvSpPr/>
          <p:nvPr/>
        </p:nvSpPr>
        <p:spPr>
          <a:xfrm>
            <a:off x="1264875" y="748425"/>
            <a:ext cx="360362" cy="43180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6901" y="818702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技术优势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1991" y="1679940"/>
            <a:ext cx="103029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8698" y="1630268"/>
            <a:ext cx="2814082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独特的网络传输技术</a:t>
            </a:r>
            <a:endParaRPr lang="zh-CN" alt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854156" y="1523937"/>
            <a:ext cx="2548263" cy="510363"/>
          </a:xfrm>
          <a:prstGeom prst="wedgeRoundRectCallout">
            <a:avLst/>
          </a:prstGeom>
          <a:noFill/>
          <a:ln>
            <a:solidFill>
              <a:srgbClr val="EC6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9201" y="2278853"/>
            <a:ext cx="1019308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“大唐云”采用智能网络适应传输技术，内置自适应向前纠错（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FFC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）和实时自动重复请求（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APQ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）功能，具有超高的抗网络丢包、抗误码能力</a:t>
            </a:r>
            <a:r>
              <a:rPr lang="zh-CN" altLang="en-US" sz="1600" dirty="0" smtClean="0"/>
              <a:t>。使您在</a:t>
            </a:r>
            <a:r>
              <a:rPr lang="zh-CN" altLang="en-US" sz="1600" dirty="0" smtClean="0">
                <a:solidFill>
                  <a:srgbClr val="0C6FBA"/>
                </a:solidFill>
              </a:rPr>
              <a:t>丢包率高达</a:t>
            </a:r>
            <a:r>
              <a:rPr lang="en-US" altLang="zh-CN" sz="1600" dirty="0" smtClean="0">
                <a:solidFill>
                  <a:srgbClr val="0C6FBA"/>
                </a:solidFill>
              </a:rPr>
              <a:t>33%</a:t>
            </a:r>
            <a:r>
              <a:rPr lang="zh-CN" altLang="en-US" sz="1600" dirty="0" smtClean="0"/>
              <a:t>的恶劣情况下，仍能享受清晰流畅的视频通讯。</a:t>
            </a:r>
            <a:endParaRPr lang="en-US" altLang="zh-CN" sz="1600" dirty="0" smtClean="0"/>
          </a:p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燕尾形 14"/>
          <p:cNvSpPr/>
          <p:nvPr/>
        </p:nvSpPr>
        <p:spPr>
          <a:xfrm>
            <a:off x="2785756" y="4412489"/>
            <a:ext cx="2147778" cy="691117"/>
          </a:xfrm>
          <a:prstGeom prst="chevron">
            <a:avLst/>
          </a:prstGeom>
          <a:solidFill>
            <a:srgbClr val="EC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1201484" y="4412489"/>
            <a:ext cx="1794089" cy="733646"/>
          </a:xfrm>
          <a:prstGeom prst="homePlate">
            <a:avLst/>
          </a:prstGeom>
          <a:solidFill>
            <a:srgbClr val="32B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7" name="燕尾形 16"/>
          <p:cNvSpPr/>
          <p:nvPr/>
        </p:nvSpPr>
        <p:spPr>
          <a:xfrm>
            <a:off x="4809484" y="4412489"/>
            <a:ext cx="2147778" cy="691117"/>
          </a:xfrm>
          <a:prstGeom prst="chevron">
            <a:avLst/>
          </a:prstGeom>
          <a:solidFill>
            <a:srgbClr val="32B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燕尾形 17"/>
          <p:cNvSpPr/>
          <p:nvPr/>
        </p:nvSpPr>
        <p:spPr>
          <a:xfrm>
            <a:off x="6843846" y="4412489"/>
            <a:ext cx="2147778" cy="691117"/>
          </a:xfrm>
          <a:prstGeom prst="chevron">
            <a:avLst/>
          </a:prstGeom>
          <a:solidFill>
            <a:srgbClr val="EC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" name="燕尾形 18"/>
          <p:cNvSpPr/>
          <p:nvPr/>
        </p:nvSpPr>
        <p:spPr>
          <a:xfrm>
            <a:off x="8888835" y="4412489"/>
            <a:ext cx="2147778" cy="691117"/>
          </a:xfrm>
          <a:prstGeom prst="chevron">
            <a:avLst/>
          </a:prstGeom>
          <a:solidFill>
            <a:srgbClr val="32B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22750" y="3742628"/>
            <a:ext cx="1473160" cy="5386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RTP/RTCP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实时传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输协议和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2" y="5255996"/>
            <a:ext cx="897682" cy="6082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小封装数据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包传输技术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6411" y="3802878"/>
            <a:ext cx="1077218" cy="53860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多节点智能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数据分发技术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2551" y="5294981"/>
            <a:ext cx="1628651" cy="6082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智能丢包技术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允许高达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33%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误码率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72849" y="3746167"/>
            <a:ext cx="897682" cy="6082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智能路由式</a:t>
            </a:r>
            <a:endParaRPr lang="en-US" altLang="zh-CN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MCU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MH_Other_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819071" y="4578416"/>
            <a:ext cx="383065" cy="363117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6" name="MH_Other_5"/>
          <p:cNvSpPr/>
          <p:nvPr>
            <p:custDataLst>
              <p:tags r:id="rId2"/>
            </p:custDataLst>
          </p:nvPr>
        </p:nvSpPr>
        <p:spPr bwMode="auto">
          <a:xfrm>
            <a:off x="5813275" y="4529205"/>
            <a:ext cx="332343" cy="43261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7" name="Freeform 25"/>
          <p:cNvSpPr>
            <a:spLocks noEditPoints="1"/>
          </p:cNvSpPr>
          <p:nvPr/>
        </p:nvSpPr>
        <p:spPr bwMode="auto">
          <a:xfrm>
            <a:off x="3751646" y="4625870"/>
            <a:ext cx="267460" cy="268900"/>
          </a:xfrm>
          <a:custGeom>
            <a:avLst/>
            <a:gdLst>
              <a:gd name="T0" fmla="*/ 62 w 98"/>
              <a:gd name="T1" fmla="*/ 39 h 98"/>
              <a:gd name="T2" fmla="*/ 51 w 98"/>
              <a:gd name="T3" fmla="*/ 43 h 98"/>
              <a:gd name="T4" fmla="*/ 58 w 98"/>
              <a:gd name="T5" fmla="*/ 41 h 98"/>
              <a:gd name="T6" fmla="*/ 56 w 98"/>
              <a:gd name="T7" fmla="*/ 44 h 98"/>
              <a:gd name="T8" fmla="*/ 40 w 98"/>
              <a:gd name="T9" fmla="*/ 50 h 98"/>
              <a:gd name="T10" fmla="*/ 40 w 98"/>
              <a:gd name="T11" fmla="*/ 37 h 98"/>
              <a:gd name="T12" fmla="*/ 39 w 98"/>
              <a:gd name="T13" fmla="*/ 42 h 98"/>
              <a:gd name="T14" fmla="*/ 41 w 98"/>
              <a:gd name="T15" fmla="*/ 44 h 98"/>
              <a:gd name="T16" fmla="*/ 94 w 98"/>
              <a:gd name="T17" fmla="*/ 0 h 98"/>
              <a:gd name="T18" fmla="*/ 3 w 98"/>
              <a:gd name="T19" fmla="*/ 98 h 98"/>
              <a:gd name="T20" fmla="*/ 91 w 98"/>
              <a:gd name="T21" fmla="*/ 91 h 98"/>
              <a:gd name="T22" fmla="*/ 91 w 98"/>
              <a:gd name="T23" fmla="*/ 91 h 98"/>
              <a:gd name="T24" fmla="*/ 15 w 98"/>
              <a:gd name="T25" fmla="*/ 7 h 98"/>
              <a:gd name="T26" fmla="*/ 35 w 98"/>
              <a:gd name="T27" fmla="*/ 7 h 98"/>
              <a:gd name="T28" fmla="*/ 55 w 98"/>
              <a:gd name="T29" fmla="*/ 7 h 98"/>
              <a:gd name="T30" fmla="*/ 76 w 98"/>
              <a:gd name="T31" fmla="*/ 7 h 98"/>
              <a:gd name="T32" fmla="*/ 91 w 98"/>
              <a:gd name="T33" fmla="*/ 7 h 98"/>
              <a:gd name="T34" fmla="*/ 80 w 98"/>
              <a:gd name="T35" fmla="*/ 48 h 98"/>
              <a:gd name="T36" fmla="*/ 71 w 98"/>
              <a:gd name="T37" fmla="*/ 39 h 98"/>
              <a:gd name="T38" fmla="*/ 75 w 98"/>
              <a:gd name="T39" fmla="*/ 41 h 98"/>
              <a:gd name="T40" fmla="*/ 74 w 98"/>
              <a:gd name="T41" fmla="*/ 44 h 98"/>
              <a:gd name="T42" fmla="*/ 75 w 98"/>
              <a:gd name="T43" fmla="*/ 67 h 98"/>
              <a:gd name="T44" fmla="*/ 80 w 98"/>
              <a:gd name="T45" fmla="*/ 56 h 98"/>
              <a:gd name="T46" fmla="*/ 71 w 98"/>
              <a:gd name="T47" fmla="*/ 65 h 98"/>
              <a:gd name="T48" fmla="*/ 77 w 98"/>
              <a:gd name="T49" fmla="*/ 60 h 98"/>
              <a:gd name="T50" fmla="*/ 74 w 98"/>
              <a:gd name="T51" fmla="*/ 59 h 98"/>
              <a:gd name="T52" fmla="*/ 45 w 98"/>
              <a:gd name="T53" fmla="*/ 82 h 98"/>
              <a:gd name="T54" fmla="*/ 36 w 98"/>
              <a:gd name="T55" fmla="*/ 73 h 98"/>
              <a:gd name="T56" fmla="*/ 39 w 98"/>
              <a:gd name="T57" fmla="*/ 76 h 98"/>
              <a:gd name="T58" fmla="*/ 41 w 98"/>
              <a:gd name="T59" fmla="*/ 79 h 98"/>
              <a:gd name="T60" fmla="*/ 39 w 98"/>
              <a:gd name="T61" fmla="*/ 76 h 98"/>
              <a:gd name="T62" fmla="*/ 27 w 98"/>
              <a:gd name="T63" fmla="*/ 65 h 98"/>
              <a:gd name="T64" fmla="*/ 18 w 98"/>
              <a:gd name="T65" fmla="*/ 56 h 98"/>
              <a:gd name="T66" fmla="*/ 21 w 98"/>
              <a:gd name="T67" fmla="*/ 59 h 98"/>
              <a:gd name="T68" fmla="*/ 24 w 98"/>
              <a:gd name="T69" fmla="*/ 62 h 98"/>
              <a:gd name="T70" fmla="*/ 21 w 98"/>
              <a:gd name="T71" fmla="*/ 59 h 98"/>
              <a:gd name="T72" fmla="*/ 27 w 98"/>
              <a:gd name="T73" fmla="*/ 82 h 98"/>
              <a:gd name="T74" fmla="*/ 18 w 98"/>
              <a:gd name="T75" fmla="*/ 73 h 98"/>
              <a:gd name="T76" fmla="*/ 21 w 98"/>
              <a:gd name="T77" fmla="*/ 76 h 98"/>
              <a:gd name="T78" fmla="*/ 24 w 98"/>
              <a:gd name="T79" fmla="*/ 79 h 98"/>
              <a:gd name="T80" fmla="*/ 21 w 98"/>
              <a:gd name="T81" fmla="*/ 76 h 98"/>
              <a:gd name="T82" fmla="*/ 62 w 98"/>
              <a:gd name="T83" fmla="*/ 65 h 98"/>
              <a:gd name="T84" fmla="*/ 53 w 98"/>
              <a:gd name="T85" fmla="*/ 56 h 98"/>
              <a:gd name="T86" fmla="*/ 56 w 98"/>
              <a:gd name="T87" fmla="*/ 59 h 98"/>
              <a:gd name="T88" fmla="*/ 59 w 98"/>
              <a:gd name="T89" fmla="*/ 62 h 98"/>
              <a:gd name="T90" fmla="*/ 53 w 98"/>
              <a:gd name="T91" fmla="*/ 82 h 98"/>
              <a:gd name="T92" fmla="*/ 64 w 98"/>
              <a:gd name="T93" fmla="*/ 77 h 98"/>
              <a:gd name="T94" fmla="*/ 53 w 98"/>
              <a:gd name="T95" fmla="*/ 73 h 98"/>
              <a:gd name="T96" fmla="*/ 56 w 98"/>
              <a:gd name="T97" fmla="*/ 76 h 98"/>
              <a:gd name="T98" fmla="*/ 58 w 98"/>
              <a:gd name="T99" fmla="*/ 79 h 98"/>
              <a:gd name="T100" fmla="*/ 36 w 98"/>
              <a:gd name="T101" fmla="*/ 65 h 98"/>
              <a:gd name="T102" fmla="*/ 45 w 98"/>
              <a:gd name="T103" fmla="*/ 56 h 98"/>
              <a:gd name="T104" fmla="*/ 36 w 98"/>
              <a:gd name="T105" fmla="*/ 65 h 98"/>
              <a:gd name="T106" fmla="*/ 41 w 98"/>
              <a:gd name="T107" fmla="*/ 59 h 98"/>
              <a:gd name="T108" fmla="*/ 40 w 98"/>
              <a:gd name="T109" fmla="*/ 6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8" h="98">
                <a:moveTo>
                  <a:pt x="53" y="48"/>
                </a:moveTo>
                <a:cubicBezTo>
                  <a:pt x="54" y="49"/>
                  <a:pt x="56" y="50"/>
                  <a:pt x="58" y="50"/>
                </a:cubicBezTo>
                <a:cubicBezTo>
                  <a:pt x="59" y="50"/>
                  <a:pt x="61" y="49"/>
                  <a:pt x="62" y="48"/>
                </a:cubicBezTo>
                <a:cubicBezTo>
                  <a:pt x="63" y="46"/>
                  <a:pt x="64" y="45"/>
                  <a:pt x="64" y="43"/>
                </a:cubicBezTo>
                <a:cubicBezTo>
                  <a:pt x="64" y="41"/>
                  <a:pt x="63" y="40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1" y="37"/>
                  <a:pt x="59" y="37"/>
                  <a:pt x="58" y="37"/>
                </a:cubicBezTo>
                <a:cubicBezTo>
                  <a:pt x="56" y="37"/>
                  <a:pt x="54" y="37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2" y="40"/>
                  <a:pt x="51" y="41"/>
                  <a:pt x="51" y="43"/>
                </a:cubicBezTo>
                <a:cubicBezTo>
                  <a:pt x="51" y="45"/>
                  <a:pt x="52" y="46"/>
                  <a:pt x="53" y="48"/>
                </a:cubicBezTo>
                <a:cubicBezTo>
                  <a:pt x="53" y="48"/>
                  <a:pt x="53" y="48"/>
                  <a:pt x="53" y="48"/>
                </a:cubicBezTo>
                <a:close/>
                <a:moveTo>
                  <a:pt x="56" y="42"/>
                </a:moveTo>
                <a:cubicBezTo>
                  <a:pt x="56" y="42"/>
                  <a:pt x="56" y="42"/>
                  <a:pt x="56" y="42"/>
                </a:cubicBezTo>
                <a:cubicBezTo>
                  <a:pt x="57" y="41"/>
                  <a:pt x="57" y="41"/>
                  <a:pt x="58" y="41"/>
                </a:cubicBezTo>
                <a:cubicBezTo>
                  <a:pt x="58" y="41"/>
                  <a:pt x="59" y="41"/>
                  <a:pt x="59" y="42"/>
                </a:cubicBezTo>
                <a:cubicBezTo>
                  <a:pt x="59" y="42"/>
                  <a:pt x="59" y="43"/>
                  <a:pt x="59" y="43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5"/>
                  <a:pt x="58" y="45"/>
                  <a:pt x="58" y="45"/>
                </a:cubicBezTo>
                <a:cubicBezTo>
                  <a:pt x="57" y="45"/>
                  <a:pt x="57" y="45"/>
                  <a:pt x="56" y="44"/>
                </a:cubicBezTo>
                <a:cubicBezTo>
                  <a:pt x="56" y="44"/>
                  <a:pt x="56" y="44"/>
                  <a:pt x="56" y="43"/>
                </a:cubicBezTo>
                <a:cubicBezTo>
                  <a:pt x="56" y="43"/>
                  <a:pt x="56" y="42"/>
                  <a:pt x="56" y="42"/>
                </a:cubicBezTo>
                <a:close/>
                <a:moveTo>
                  <a:pt x="36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7" y="49"/>
                  <a:pt x="38" y="50"/>
                  <a:pt x="40" y="50"/>
                </a:cubicBezTo>
                <a:cubicBezTo>
                  <a:pt x="42" y="50"/>
                  <a:pt x="43" y="49"/>
                  <a:pt x="45" y="48"/>
                </a:cubicBezTo>
                <a:cubicBezTo>
                  <a:pt x="46" y="46"/>
                  <a:pt x="47" y="45"/>
                  <a:pt x="47" y="43"/>
                </a:cubicBezTo>
                <a:cubicBezTo>
                  <a:pt x="47" y="41"/>
                  <a:pt x="46" y="40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3" y="37"/>
                  <a:pt x="42" y="37"/>
                  <a:pt x="40" y="37"/>
                </a:cubicBezTo>
                <a:cubicBezTo>
                  <a:pt x="38" y="37"/>
                  <a:pt x="37" y="37"/>
                  <a:pt x="36" y="39"/>
                </a:cubicBezTo>
                <a:cubicBezTo>
                  <a:pt x="34" y="40"/>
                  <a:pt x="34" y="41"/>
                  <a:pt x="34" y="43"/>
                </a:cubicBezTo>
                <a:cubicBezTo>
                  <a:pt x="34" y="45"/>
                  <a:pt x="34" y="46"/>
                  <a:pt x="36" y="48"/>
                </a:cubicBezTo>
                <a:close/>
                <a:moveTo>
                  <a:pt x="39" y="42"/>
                </a:moveTo>
                <a:cubicBezTo>
                  <a:pt x="39" y="42"/>
                  <a:pt x="39" y="42"/>
                  <a:pt x="39" y="42"/>
                </a:cubicBezTo>
                <a:cubicBezTo>
                  <a:pt x="39" y="41"/>
                  <a:pt x="40" y="41"/>
                  <a:pt x="40" y="41"/>
                </a:cubicBezTo>
                <a:cubicBezTo>
                  <a:pt x="41" y="41"/>
                  <a:pt x="41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2" y="43"/>
                  <a:pt x="42" y="43"/>
                </a:cubicBezTo>
                <a:cubicBezTo>
                  <a:pt x="42" y="44"/>
                  <a:pt x="42" y="44"/>
                  <a:pt x="41" y="44"/>
                </a:cubicBezTo>
                <a:cubicBezTo>
                  <a:pt x="41" y="45"/>
                  <a:pt x="41" y="45"/>
                  <a:pt x="40" y="45"/>
                </a:cubicBezTo>
                <a:cubicBezTo>
                  <a:pt x="40" y="45"/>
                  <a:pt x="39" y="45"/>
                  <a:pt x="39" y="44"/>
                </a:cubicBezTo>
                <a:cubicBezTo>
                  <a:pt x="38" y="44"/>
                  <a:pt x="38" y="44"/>
                  <a:pt x="38" y="43"/>
                </a:cubicBezTo>
                <a:cubicBezTo>
                  <a:pt x="38" y="43"/>
                  <a:pt x="38" y="42"/>
                  <a:pt x="39" y="42"/>
                </a:cubicBezTo>
                <a:close/>
                <a:moveTo>
                  <a:pt x="94" y="0"/>
                </a:moveTo>
                <a:cubicBezTo>
                  <a:pt x="94" y="0"/>
                  <a:pt x="94" y="0"/>
                  <a:pt x="9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7"/>
                  <a:pt x="1" y="98"/>
                  <a:pt x="3" y="98"/>
                </a:cubicBezTo>
                <a:cubicBezTo>
                  <a:pt x="94" y="98"/>
                  <a:pt x="94" y="98"/>
                  <a:pt x="94" y="98"/>
                </a:cubicBezTo>
                <a:cubicBezTo>
                  <a:pt x="96" y="98"/>
                  <a:pt x="98" y="97"/>
                  <a:pt x="98" y="94"/>
                </a:cubicBezTo>
                <a:cubicBezTo>
                  <a:pt x="98" y="4"/>
                  <a:pt x="98" y="4"/>
                  <a:pt x="98" y="4"/>
                </a:cubicBezTo>
                <a:cubicBezTo>
                  <a:pt x="98" y="1"/>
                  <a:pt x="96" y="0"/>
                  <a:pt x="94" y="0"/>
                </a:cubicBezTo>
                <a:close/>
                <a:moveTo>
                  <a:pt x="91" y="91"/>
                </a:moveTo>
                <a:cubicBezTo>
                  <a:pt x="91" y="91"/>
                  <a:pt x="91" y="91"/>
                  <a:pt x="91" y="91"/>
                </a:cubicBezTo>
                <a:cubicBezTo>
                  <a:pt x="7" y="91"/>
                  <a:pt x="7" y="91"/>
                  <a:pt x="7" y="91"/>
                </a:cubicBezTo>
                <a:cubicBezTo>
                  <a:pt x="7" y="29"/>
                  <a:pt x="7" y="29"/>
                  <a:pt x="7" y="29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91"/>
                  <a:pt x="91" y="91"/>
                  <a:pt x="91" y="91"/>
                </a:cubicBezTo>
                <a:close/>
                <a:moveTo>
                  <a:pt x="91" y="25"/>
                </a:moveTo>
                <a:cubicBezTo>
                  <a:pt x="91" y="25"/>
                  <a:pt x="91" y="25"/>
                  <a:pt x="91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7"/>
                  <a:pt x="7" y="7"/>
                  <a:pt x="7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5"/>
                  <a:pt x="16" y="17"/>
                  <a:pt x="18" y="17"/>
                </a:cubicBezTo>
                <a:cubicBezTo>
                  <a:pt x="20" y="17"/>
                  <a:pt x="22" y="15"/>
                  <a:pt x="22" y="13"/>
                </a:cubicBezTo>
                <a:cubicBezTo>
                  <a:pt x="22" y="7"/>
                  <a:pt x="22" y="7"/>
                  <a:pt x="22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5"/>
                  <a:pt x="37" y="17"/>
                  <a:pt x="39" y="17"/>
                </a:cubicBezTo>
                <a:cubicBezTo>
                  <a:pt x="41" y="17"/>
                  <a:pt x="42" y="15"/>
                  <a:pt x="42" y="13"/>
                </a:cubicBezTo>
                <a:cubicBezTo>
                  <a:pt x="42" y="7"/>
                  <a:pt x="42" y="7"/>
                  <a:pt x="42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5"/>
                  <a:pt x="57" y="17"/>
                  <a:pt x="59" y="17"/>
                </a:cubicBezTo>
                <a:cubicBezTo>
                  <a:pt x="61" y="17"/>
                  <a:pt x="63" y="15"/>
                  <a:pt x="63" y="13"/>
                </a:cubicBezTo>
                <a:cubicBezTo>
                  <a:pt x="63" y="7"/>
                  <a:pt x="63" y="7"/>
                  <a:pt x="63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5"/>
                  <a:pt x="77" y="17"/>
                  <a:pt x="79" y="17"/>
                </a:cubicBezTo>
                <a:cubicBezTo>
                  <a:pt x="81" y="17"/>
                  <a:pt x="83" y="15"/>
                  <a:pt x="83" y="13"/>
                </a:cubicBezTo>
                <a:cubicBezTo>
                  <a:pt x="83" y="7"/>
                  <a:pt x="83" y="7"/>
                  <a:pt x="83" y="7"/>
                </a:cubicBezTo>
                <a:cubicBezTo>
                  <a:pt x="91" y="7"/>
                  <a:pt x="91" y="7"/>
                  <a:pt x="91" y="7"/>
                </a:cubicBezTo>
                <a:cubicBezTo>
                  <a:pt x="91" y="25"/>
                  <a:pt x="91" y="25"/>
                  <a:pt x="91" y="25"/>
                </a:cubicBezTo>
                <a:close/>
                <a:moveTo>
                  <a:pt x="71" y="48"/>
                </a:moveTo>
                <a:cubicBezTo>
                  <a:pt x="71" y="48"/>
                  <a:pt x="71" y="48"/>
                  <a:pt x="71" y="48"/>
                </a:cubicBezTo>
                <a:cubicBezTo>
                  <a:pt x="72" y="49"/>
                  <a:pt x="73" y="50"/>
                  <a:pt x="75" y="50"/>
                </a:cubicBezTo>
                <a:cubicBezTo>
                  <a:pt x="77" y="50"/>
                  <a:pt x="78" y="49"/>
                  <a:pt x="80" y="48"/>
                </a:cubicBezTo>
                <a:cubicBezTo>
                  <a:pt x="81" y="46"/>
                  <a:pt x="82" y="45"/>
                  <a:pt x="82" y="43"/>
                </a:cubicBezTo>
                <a:cubicBezTo>
                  <a:pt x="82" y="41"/>
                  <a:pt x="81" y="40"/>
                  <a:pt x="80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78" y="37"/>
                  <a:pt x="77" y="37"/>
                  <a:pt x="75" y="37"/>
                </a:cubicBezTo>
                <a:cubicBezTo>
                  <a:pt x="73" y="37"/>
                  <a:pt x="72" y="37"/>
                  <a:pt x="71" y="39"/>
                </a:cubicBezTo>
                <a:cubicBezTo>
                  <a:pt x="69" y="40"/>
                  <a:pt x="69" y="41"/>
                  <a:pt x="69" y="43"/>
                </a:cubicBezTo>
                <a:cubicBezTo>
                  <a:pt x="69" y="45"/>
                  <a:pt x="69" y="46"/>
                  <a:pt x="71" y="48"/>
                </a:cubicBezTo>
                <a:close/>
                <a:moveTo>
                  <a:pt x="74" y="42"/>
                </a:move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5" y="41"/>
                  <a:pt x="75" y="41"/>
                </a:cubicBezTo>
                <a:cubicBezTo>
                  <a:pt x="76" y="41"/>
                  <a:pt x="76" y="41"/>
                  <a:pt x="76" y="42"/>
                </a:cubicBezTo>
                <a:cubicBezTo>
                  <a:pt x="77" y="42"/>
                  <a:pt x="77" y="43"/>
                  <a:pt x="77" y="43"/>
                </a:cubicBezTo>
                <a:cubicBezTo>
                  <a:pt x="77" y="44"/>
                  <a:pt x="77" y="44"/>
                  <a:pt x="76" y="44"/>
                </a:cubicBezTo>
                <a:cubicBezTo>
                  <a:pt x="76" y="45"/>
                  <a:pt x="76" y="45"/>
                  <a:pt x="75" y="45"/>
                </a:cubicBezTo>
                <a:cubicBezTo>
                  <a:pt x="75" y="45"/>
                  <a:pt x="74" y="45"/>
                  <a:pt x="74" y="44"/>
                </a:cubicBezTo>
                <a:cubicBezTo>
                  <a:pt x="73" y="44"/>
                  <a:pt x="73" y="44"/>
                  <a:pt x="73" y="43"/>
                </a:cubicBezTo>
                <a:cubicBezTo>
                  <a:pt x="73" y="43"/>
                  <a:pt x="73" y="42"/>
                  <a:pt x="74" y="42"/>
                </a:cubicBezTo>
                <a:close/>
                <a:moveTo>
                  <a:pt x="71" y="65"/>
                </a:moveTo>
                <a:cubicBezTo>
                  <a:pt x="71" y="65"/>
                  <a:pt x="71" y="65"/>
                  <a:pt x="71" y="65"/>
                </a:cubicBezTo>
                <a:cubicBezTo>
                  <a:pt x="72" y="66"/>
                  <a:pt x="73" y="67"/>
                  <a:pt x="75" y="67"/>
                </a:cubicBezTo>
                <a:cubicBezTo>
                  <a:pt x="77" y="67"/>
                  <a:pt x="78" y="66"/>
                  <a:pt x="80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81" y="64"/>
                  <a:pt x="82" y="62"/>
                  <a:pt x="82" y="60"/>
                </a:cubicBezTo>
                <a:cubicBezTo>
                  <a:pt x="82" y="59"/>
                  <a:pt x="81" y="57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78" y="54"/>
                  <a:pt x="77" y="54"/>
                  <a:pt x="75" y="54"/>
                </a:cubicBezTo>
                <a:cubicBezTo>
                  <a:pt x="73" y="54"/>
                  <a:pt x="72" y="54"/>
                  <a:pt x="71" y="56"/>
                </a:cubicBezTo>
                <a:cubicBezTo>
                  <a:pt x="69" y="57"/>
                  <a:pt x="69" y="59"/>
                  <a:pt x="69" y="60"/>
                </a:cubicBezTo>
                <a:cubicBezTo>
                  <a:pt x="69" y="62"/>
                  <a:pt x="69" y="64"/>
                  <a:pt x="71" y="65"/>
                </a:cubicBezTo>
                <a:cubicBezTo>
                  <a:pt x="71" y="65"/>
                  <a:pt x="71" y="65"/>
                  <a:pt x="71" y="65"/>
                </a:cubicBezTo>
                <a:close/>
                <a:moveTo>
                  <a:pt x="74" y="59"/>
                </a:move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5" y="58"/>
                  <a:pt x="75" y="58"/>
                </a:cubicBezTo>
                <a:cubicBezTo>
                  <a:pt x="76" y="58"/>
                  <a:pt x="76" y="59"/>
                  <a:pt x="76" y="59"/>
                </a:cubicBezTo>
                <a:cubicBezTo>
                  <a:pt x="77" y="59"/>
                  <a:pt x="77" y="60"/>
                  <a:pt x="77" y="60"/>
                </a:cubicBezTo>
                <a:cubicBezTo>
                  <a:pt x="77" y="61"/>
                  <a:pt x="77" y="61"/>
                  <a:pt x="76" y="62"/>
                </a:cubicBezTo>
                <a:cubicBezTo>
                  <a:pt x="76" y="62"/>
                  <a:pt x="76" y="62"/>
                  <a:pt x="75" y="62"/>
                </a:cubicBezTo>
                <a:cubicBezTo>
                  <a:pt x="75" y="62"/>
                  <a:pt x="74" y="62"/>
                  <a:pt x="74" y="62"/>
                </a:cubicBezTo>
                <a:cubicBezTo>
                  <a:pt x="73" y="61"/>
                  <a:pt x="73" y="61"/>
                  <a:pt x="73" y="60"/>
                </a:cubicBezTo>
                <a:cubicBezTo>
                  <a:pt x="73" y="60"/>
                  <a:pt x="73" y="59"/>
                  <a:pt x="74" y="59"/>
                </a:cubicBezTo>
                <a:close/>
                <a:moveTo>
                  <a:pt x="36" y="82"/>
                </a:moveTo>
                <a:cubicBezTo>
                  <a:pt x="36" y="82"/>
                  <a:pt x="36" y="82"/>
                  <a:pt x="36" y="82"/>
                </a:cubicBezTo>
                <a:cubicBezTo>
                  <a:pt x="37" y="83"/>
                  <a:pt x="38" y="84"/>
                  <a:pt x="40" y="84"/>
                </a:cubicBezTo>
                <a:cubicBezTo>
                  <a:pt x="42" y="84"/>
                  <a:pt x="43" y="83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6" y="81"/>
                  <a:pt x="47" y="79"/>
                  <a:pt x="47" y="77"/>
                </a:cubicBezTo>
                <a:cubicBezTo>
                  <a:pt x="47" y="76"/>
                  <a:pt x="46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2"/>
                  <a:pt x="42" y="71"/>
                  <a:pt x="40" y="71"/>
                </a:cubicBezTo>
                <a:cubicBezTo>
                  <a:pt x="38" y="71"/>
                  <a:pt x="37" y="72"/>
                  <a:pt x="36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4" y="74"/>
                  <a:pt x="34" y="76"/>
                  <a:pt x="34" y="77"/>
                </a:cubicBezTo>
                <a:cubicBezTo>
                  <a:pt x="34" y="79"/>
                  <a:pt x="34" y="81"/>
                  <a:pt x="36" y="8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39" y="76"/>
                  <a:pt x="40" y="75"/>
                  <a:pt x="40" y="75"/>
                </a:cubicBezTo>
                <a:cubicBezTo>
                  <a:pt x="41" y="75"/>
                  <a:pt x="41" y="76"/>
                  <a:pt x="41" y="76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2" y="77"/>
                  <a:pt x="42" y="77"/>
                </a:cubicBezTo>
                <a:cubicBezTo>
                  <a:pt x="42" y="78"/>
                  <a:pt x="42" y="78"/>
                  <a:pt x="4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1" y="79"/>
                  <a:pt x="41" y="79"/>
                  <a:pt x="40" y="79"/>
                </a:cubicBezTo>
                <a:cubicBezTo>
                  <a:pt x="40" y="79"/>
                  <a:pt x="39" y="79"/>
                  <a:pt x="39" y="79"/>
                </a:cubicBezTo>
                <a:cubicBezTo>
                  <a:pt x="38" y="78"/>
                  <a:pt x="38" y="78"/>
                  <a:pt x="38" y="77"/>
                </a:cubicBezTo>
                <a:cubicBezTo>
                  <a:pt x="38" y="77"/>
                  <a:pt x="38" y="76"/>
                  <a:pt x="39" y="76"/>
                </a:cubicBezTo>
                <a:close/>
                <a:moveTo>
                  <a:pt x="18" y="65"/>
                </a:moveTo>
                <a:cubicBezTo>
                  <a:pt x="18" y="65"/>
                  <a:pt x="18" y="65"/>
                  <a:pt x="18" y="65"/>
                </a:cubicBezTo>
                <a:cubicBezTo>
                  <a:pt x="19" y="66"/>
                  <a:pt x="21" y="67"/>
                  <a:pt x="23" y="67"/>
                </a:cubicBezTo>
                <a:cubicBezTo>
                  <a:pt x="24" y="67"/>
                  <a:pt x="26" y="66"/>
                  <a:pt x="27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8" y="64"/>
                  <a:pt x="29" y="62"/>
                  <a:pt x="29" y="60"/>
                </a:cubicBezTo>
                <a:cubicBezTo>
                  <a:pt x="29" y="59"/>
                  <a:pt x="28" y="57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6" y="54"/>
                  <a:pt x="24" y="54"/>
                  <a:pt x="23" y="54"/>
                </a:cubicBezTo>
                <a:cubicBezTo>
                  <a:pt x="21" y="54"/>
                  <a:pt x="19" y="54"/>
                  <a:pt x="18" y="56"/>
                </a:cubicBezTo>
                <a:cubicBezTo>
                  <a:pt x="17" y="57"/>
                  <a:pt x="16" y="59"/>
                  <a:pt x="16" y="60"/>
                </a:cubicBezTo>
                <a:cubicBezTo>
                  <a:pt x="16" y="62"/>
                  <a:pt x="17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22" y="59"/>
                  <a:pt x="22" y="58"/>
                  <a:pt x="23" y="58"/>
                </a:cubicBezTo>
                <a:cubicBezTo>
                  <a:pt x="23" y="58"/>
                  <a:pt x="24" y="59"/>
                  <a:pt x="24" y="59"/>
                </a:cubicBezTo>
                <a:cubicBezTo>
                  <a:pt x="24" y="59"/>
                  <a:pt x="25" y="60"/>
                  <a:pt x="25" y="60"/>
                </a:cubicBezTo>
                <a:cubicBezTo>
                  <a:pt x="25" y="61"/>
                  <a:pt x="24" y="61"/>
                  <a:pt x="24" y="62"/>
                </a:cubicBezTo>
                <a:cubicBezTo>
                  <a:pt x="24" y="62"/>
                  <a:pt x="23" y="62"/>
                  <a:pt x="23" y="62"/>
                </a:cubicBezTo>
                <a:cubicBezTo>
                  <a:pt x="22" y="62"/>
                  <a:pt x="22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1"/>
                  <a:pt x="21" y="61"/>
                  <a:pt x="21" y="60"/>
                </a:cubicBezTo>
                <a:cubicBezTo>
                  <a:pt x="21" y="60"/>
                  <a:pt x="21" y="59"/>
                  <a:pt x="21" y="59"/>
                </a:cubicBezTo>
                <a:close/>
                <a:moveTo>
                  <a:pt x="18" y="82"/>
                </a:moveTo>
                <a:cubicBezTo>
                  <a:pt x="18" y="82"/>
                  <a:pt x="18" y="82"/>
                  <a:pt x="18" y="82"/>
                </a:cubicBezTo>
                <a:cubicBezTo>
                  <a:pt x="19" y="83"/>
                  <a:pt x="21" y="84"/>
                  <a:pt x="23" y="84"/>
                </a:cubicBezTo>
                <a:cubicBezTo>
                  <a:pt x="24" y="84"/>
                  <a:pt x="26" y="83"/>
                  <a:pt x="27" y="82"/>
                </a:cubicBezTo>
                <a:cubicBezTo>
                  <a:pt x="27" y="82"/>
                  <a:pt x="27" y="82"/>
                  <a:pt x="27" y="82"/>
                </a:cubicBezTo>
                <a:cubicBezTo>
                  <a:pt x="28" y="81"/>
                  <a:pt x="29" y="79"/>
                  <a:pt x="29" y="77"/>
                </a:cubicBezTo>
                <a:cubicBezTo>
                  <a:pt x="29" y="76"/>
                  <a:pt x="28" y="74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6" y="72"/>
                  <a:pt x="24" y="71"/>
                  <a:pt x="23" y="71"/>
                </a:cubicBezTo>
                <a:cubicBezTo>
                  <a:pt x="21" y="71"/>
                  <a:pt x="19" y="72"/>
                  <a:pt x="18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7" y="74"/>
                  <a:pt x="16" y="76"/>
                  <a:pt x="16" y="77"/>
                </a:cubicBezTo>
                <a:cubicBezTo>
                  <a:pt x="16" y="79"/>
                  <a:pt x="17" y="81"/>
                  <a:pt x="18" y="82"/>
                </a:cubicBezTo>
                <a:close/>
                <a:moveTo>
                  <a:pt x="21" y="76"/>
                </a:moveTo>
                <a:cubicBezTo>
                  <a:pt x="21" y="76"/>
                  <a:pt x="21" y="76"/>
                  <a:pt x="21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22" y="76"/>
                  <a:pt x="22" y="75"/>
                  <a:pt x="23" y="75"/>
                </a:cubicBezTo>
                <a:cubicBezTo>
                  <a:pt x="23" y="75"/>
                  <a:pt x="24" y="76"/>
                  <a:pt x="24" y="76"/>
                </a:cubicBezTo>
                <a:cubicBezTo>
                  <a:pt x="24" y="76"/>
                  <a:pt x="25" y="77"/>
                  <a:pt x="25" y="77"/>
                </a:cubicBezTo>
                <a:cubicBezTo>
                  <a:pt x="25" y="78"/>
                  <a:pt x="24" y="78"/>
                  <a:pt x="24" y="79"/>
                </a:cubicBezTo>
                <a:cubicBezTo>
                  <a:pt x="24" y="79"/>
                  <a:pt x="23" y="79"/>
                  <a:pt x="23" y="79"/>
                </a:cubicBezTo>
                <a:cubicBezTo>
                  <a:pt x="22" y="79"/>
                  <a:pt x="22" y="79"/>
                  <a:pt x="21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78"/>
                  <a:pt x="21" y="78"/>
                  <a:pt x="21" y="77"/>
                </a:cubicBezTo>
                <a:cubicBezTo>
                  <a:pt x="21" y="77"/>
                  <a:pt x="21" y="76"/>
                  <a:pt x="21" y="76"/>
                </a:cubicBezTo>
                <a:close/>
                <a:moveTo>
                  <a:pt x="53" y="65"/>
                </a:moveTo>
                <a:cubicBezTo>
                  <a:pt x="53" y="65"/>
                  <a:pt x="53" y="65"/>
                  <a:pt x="53" y="65"/>
                </a:cubicBezTo>
                <a:cubicBezTo>
                  <a:pt x="54" y="66"/>
                  <a:pt x="56" y="67"/>
                  <a:pt x="58" y="67"/>
                </a:cubicBezTo>
                <a:cubicBezTo>
                  <a:pt x="59" y="67"/>
                  <a:pt x="61" y="66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3" y="64"/>
                  <a:pt x="64" y="62"/>
                  <a:pt x="64" y="60"/>
                </a:cubicBezTo>
                <a:cubicBezTo>
                  <a:pt x="64" y="59"/>
                  <a:pt x="63" y="57"/>
                  <a:pt x="62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61" y="54"/>
                  <a:pt x="59" y="54"/>
                  <a:pt x="58" y="54"/>
                </a:cubicBezTo>
                <a:cubicBezTo>
                  <a:pt x="56" y="54"/>
                  <a:pt x="54" y="54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7"/>
                  <a:pt x="51" y="59"/>
                  <a:pt x="51" y="60"/>
                </a:cubicBezTo>
                <a:cubicBezTo>
                  <a:pt x="51" y="62"/>
                  <a:pt x="52" y="64"/>
                  <a:pt x="53" y="65"/>
                </a:cubicBezTo>
                <a:cubicBezTo>
                  <a:pt x="53" y="65"/>
                  <a:pt x="53" y="65"/>
                  <a:pt x="53" y="65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7" y="59"/>
                  <a:pt x="57" y="58"/>
                  <a:pt x="58" y="58"/>
                </a:cubicBezTo>
                <a:cubicBezTo>
                  <a:pt x="58" y="58"/>
                  <a:pt x="59" y="59"/>
                  <a:pt x="59" y="59"/>
                </a:cubicBezTo>
                <a:cubicBezTo>
                  <a:pt x="59" y="59"/>
                  <a:pt x="59" y="60"/>
                  <a:pt x="59" y="60"/>
                </a:cubicBezTo>
                <a:cubicBezTo>
                  <a:pt x="59" y="61"/>
                  <a:pt x="59" y="61"/>
                  <a:pt x="59" y="62"/>
                </a:cubicBezTo>
                <a:cubicBezTo>
                  <a:pt x="59" y="62"/>
                  <a:pt x="58" y="62"/>
                  <a:pt x="58" y="62"/>
                </a:cubicBezTo>
                <a:cubicBezTo>
                  <a:pt x="57" y="62"/>
                  <a:pt x="57" y="62"/>
                  <a:pt x="56" y="62"/>
                </a:cubicBezTo>
                <a:cubicBezTo>
                  <a:pt x="56" y="61"/>
                  <a:pt x="56" y="61"/>
                  <a:pt x="56" y="60"/>
                </a:cubicBezTo>
                <a:cubicBezTo>
                  <a:pt x="56" y="60"/>
                  <a:pt x="56" y="59"/>
                  <a:pt x="56" y="59"/>
                </a:cubicBezTo>
                <a:close/>
                <a:moveTo>
                  <a:pt x="53" y="82"/>
                </a:moveTo>
                <a:cubicBezTo>
                  <a:pt x="53" y="82"/>
                  <a:pt x="53" y="82"/>
                  <a:pt x="53" y="82"/>
                </a:cubicBezTo>
                <a:cubicBezTo>
                  <a:pt x="54" y="83"/>
                  <a:pt x="56" y="84"/>
                  <a:pt x="58" y="84"/>
                </a:cubicBezTo>
                <a:cubicBezTo>
                  <a:pt x="59" y="84"/>
                  <a:pt x="61" y="83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3" y="81"/>
                  <a:pt x="64" y="79"/>
                  <a:pt x="64" y="77"/>
                </a:cubicBezTo>
                <a:cubicBezTo>
                  <a:pt x="64" y="76"/>
                  <a:pt x="63" y="74"/>
                  <a:pt x="62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61" y="72"/>
                  <a:pt x="59" y="71"/>
                  <a:pt x="58" y="71"/>
                </a:cubicBezTo>
                <a:cubicBezTo>
                  <a:pt x="56" y="71"/>
                  <a:pt x="54" y="72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2" y="74"/>
                  <a:pt x="51" y="76"/>
                  <a:pt x="51" y="77"/>
                </a:cubicBezTo>
                <a:cubicBezTo>
                  <a:pt x="51" y="79"/>
                  <a:pt x="52" y="81"/>
                  <a:pt x="53" y="82"/>
                </a:cubicBezTo>
                <a:cubicBezTo>
                  <a:pt x="53" y="82"/>
                  <a:pt x="53" y="82"/>
                  <a:pt x="53" y="82"/>
                </a:cubicBezTo>
                <a:close/>
                <a:moveTo>
                  <a:pt x="56" y="76"/>
                </a:move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7" y="75"/>
                  <a:pt x="58" y="75"/>
                </a:cubicBezTo>
                <a:cubicBezTo>
                  <a:pt x="58" y="75"/>
                  <a:pt x="59" y="76"/>
                  <a:pt x="59" y="76"/>
                </a:cubicBezTo>
                <a:cubicBezTo>
                  <a:pt x="59" y="76"/>
                  <a:pt x="59" y="77"/>
                  <a:pt x="59" y="77"/>
                </a:cubicBezTo>
                <a:cubicBezTo>
                  <a:pt x="59" y="78"/>
                  <a:pt x="59" y="78"/>
                  <a:pt x="59" y="79"/>
                </a:cubicBezTo>
                <a:cubicBezTo>
                  <a:pt x="59" y="79"/>
                  <a:pt x="58" y="79"/>
                  <a:pt x="58" y="79"/>
                </a:cubicBezTo>
                <a:cubicBezTo>
                  <a:pt x="57" y="79"/>
                  <a:pt x="57" y="79"/>
                  <a:pt x="56" y="79"/>
                </a:cubicBezTo>
                <a:cubicBezTo>
                  <a:pt x="56" y="78"/>
                  <a:pt x="56" y="78"/>
                  <a:pt x="56" y="77"/>
                </a:cubicBezTo>
                <a:cubicBezTo>
                  <a:pt x="56" y="77"/>
                  <a:pt x="56" y="76"/>
                  <a:pt x="56" y="76"/>
                </a:cubicBezTo>
                <a:close/>
                <a:moveTo>
                  <a:pt x="36" y="65"/>
                </a:moveTo>
                <a:cubicBezTo>
                  <a:pt x="36" y="65"/>
                  <a:pt x="36" y="65"/>
                  <a:pt x="36" y="65"/>
                </a:cubicBezTo>
                <a:cubicBezTo>
                  <a:pt x="37" y="66"/>
                  <a:pt x="38" y="67"/>
                  <a:pt x="40" y="67"/>
                </a:cubicBezTo>
                <a:cubicBezTo>
                  <a:pt x="42" y="67"/>
                  <a:pt x="43" y="66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6" y="64"/>
                  <a:pt x="47" y="62"/>
                  <a:pt x="47" y="60"/>
                </a:cubicBezTo>
                <a:cubicBezTo>
                  <a:pt x="47" y="59"/>
                  <a:pt x="46" y="57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3" y="54"/>
                  <a:pt x="42" y="54"/>
                  <a:pt x="40" y="54"/>
                </a:cubicBezTo>
                <a:cubicBezTo>
                  <a:pt x="38" y="54"/>
                  <a:pt x="37" y="54"/>
                  <a:pt x="36" y="56"/>
                </a:cubicBezTo>
                <a:cubicBezTo>
                  <a:pt x="34" y="57"/>
                  <a:pt x="34" y="59"/>
                  <a:pt x="34" y="60"/>
                </a:cubicBezTo>
                <a:cubicBezTo>
                  <a:pt x="34" y="62"/>
                  <a:pt x="34" y="64"/>
                  <a:pt x="36" y="65"/>
                </a:cubicBezTo>
                <a:cubicBezTo>
                  <a:pt x="36" y="65"/>
                  <a:pt x="36" y="65"/>
                  <a:pt x="36" y="65"/>
                </a:cubicBezTo>
                <a:close/>
                <a:moveTo>
                  <a:pt x="39" y="59"/>
                </a:move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40" y="58"/>
                  <a:pt x="40" y="58"/>
                </a:cubicBezTo>
                <a:cubicBezTo>
                  <a:pt x="41" y="58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2" y="59"/>
                  <a:pt x="42" y="60"/>
                  <a:pt x="42" y="60"/>
                </a:cubicBezTo>
                <a:cubicBezTo>
                  <a:pt x="42" y="61"/>
                  <a:pt x="42" y="61"/>
                  <a:pt x="41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41" y="62"/>
                  <a:pt x="41" y="62"/>
                  <a:pt x="40" y="62"/>
                </a:cubicBezTo>
                <a:cubicBezTo>
                  <a:pt x="40" y="62"/>
                  <a:pt x="39" y="62"/>
                  <a:pt x="39" y="62"/>
                </a:cubicBezTo>
                <a:cubicBezTo>
                  <a:pt x="38" y="61"/>
                  <a:pt x="38" y="61"/>
                  <a:pt x="38" y="60"/>
                </a:cubicBezTo>
                <a:cubicBezTo>
                  <a:pt x="38" y="60"/>
                  <a:pt x="38" y="59"/>
                  <a:pt x="39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15" tIns="60958" rIns="121915" bIns="60958" numCol="1" anchor="t" anchorCtr="0" compatLnSpc="1"/>
          <a:lstStyle/>
          <a:p>
            <a:pPr defTabSz="1218565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24"/>
          <p:cNvSpPr>
            <a:spLocks noEditPoints="1"/>
          </p:cNvSpPr>
          <p:nvPr/>
        </p:nvSpPr>
        <p:spPr bwMode="auto">
          <a:xfrm>
            <a:off x="7760106" y="4596142"/>
            <a:ext cx="331270" cy="312864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15" tIns="60958" rIns="121915" bIns="60958" numCol="1" anchor="t" anchorCtr="0" compatLnSpc="1"/>
          <a:lstStyle/>
          <a:p>
            <a:pPr defTabSz="1218565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MH_Other_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751813" y="4557325"/>
            <a:ext cx="461639" cy="364364"/>
          </a:xfrm>
          <a:custGeom>
            <a:avLst/>
            <a:gdLst>
              <a:gd name="T0" fmla="*/ 552105 w 2874963"/>
              <a:gd name="T1" fmla="*/ 1256550 h 2311400"/>
              <a:gd name="T2" fmla="*/ 814407 w 2874963"/>
              <a:gd name="T3" fmla="*/ 1166381 h 2311400"/>
              <a:gd name="T4" fmla="*/ 861857 w 2874963"/>
              <a:gd name="T5" fmla="*/ 1221938 h 2311400"/>
              <a:gd name="T6" fmla="*/ 529108 w 2874963"/>
              <a:gd name="T7" fmla="*/ 1452571 h 2311400"/>
              <a:gd name="T8" fmla="*/ 122756 w 2874963"/>
              <a:gd name="T9" fmla="*/ 1358877 h 2311400"/>
              <a:gd name="T10" fmla="*/ 175912 w 2874963"/>
              <a:gd name="T11" fmla="*/ 1192357 h 2311400"/>
              <a:gd name="T12" fmla="*/ 277118 w 2874963"/>
              <a:gd name="T13" fmla="*/ 1128994 h 2311400"/>
              <a:gd name="T14" fmla="*/ 305052 w 2874963"/>
              <a:gd name="T15" fmla="*/ 1242809 h 2311400"/>
              <a:gd name="T16" fmla="*/ 994050 w 2874963"/>
              <a:gd name="T17" fmla="*/ 853464 h 2311400"/>
              <a:gd name="T18" fmla="*/ 644668 w 2874963"/>
              <a:gd name="T19" fmla="*/ 666225 h 2311400"/>
              <a:gd name="T20" fmla="*/ 675774 w 2874963"/>
              <a:gd name="T21" fmla="*/ 776137 h 2311400"/>
              <a:gd name="T22" fmla="*/ 719353 w 2874963"/>
              <a:gd name="T23" fmla="*/ 821032 h 2311400"/>
              <a:gd name="T24" fmla="*/ 694258 w 2874963"/>
              <a:gd name="T25" fmla="*/ 885897 h 2311400"/>
              <a:gd name="T26" fmla="*/ 639408 w 2874963"/>
              <a:gd name="T27" fmla="*/ 997010 h 2311400"/>
              <a:gd name="T28" fmla="*/ 561868 w 2874963"/>
              <a:gd name="T29" fmla="*/ 1068783 h 2311400"/>
              <a:gd name="T30" fmla="*/ 506117 w 2874963"/>
              <a:gd name="T31" fmla="*/ 1079143 h 2311400"/>
              <a:gd name="T32" fmla="*/ 449013 w 2874963"/>
              <a:gd name="T33" fmla="*/ 1059924 h 2311400"/>
              <a:gd name="T34" fmla="*/ 372374 w 2874963"/>
              <a:gd name="T35" fmla="*/ 966830 h 2311400"/>
              <a:gd name="T36" fmla="*/ 317074 w 2874963"/>
              <a:gd name="T37" fmla="*/ 867429 h 2311400"/>
              <a:gd name="T38" fmla="*/ 315722 w 2874963"/>
              <a:gd name="T39" fmla="*/ 807819 h 2311400"/>
              <a:gd name="T40" fmla="*/ 360804 w 2874963"/>
              <a:gd name="T41" fmla="*/ 726436 h 2311400"/>
              <a:gd name="T42" fmla="*/ 420311 w 2874963"/>
              <a:gd name="T43" fmla="*/ 688148 h 2311400"/>
              <a:gd name="T44" fmla="*/ 541281 w 2874963"/>
              <a:gd name="T45" fmla="*/ 679889 h 2311400"/>
              <a:gd name="T46" fmla="*/ 615816 w 2874963"/>
              <a:gd name="T47" fmla="*/ 642201 h 2311400"/>
              <a:gd name="T48" fmla="*/ 607328 w 2874963"/>
              <a:gd name="T49" fmla="*/ 550770 h 2311400"/>
              <a:gd name="T50" fmla="*/ 652075 w 2874963"/>
              <a:gd name="T51" fmla="*/ 576010 h 2311400"/>
              <a:gd name="T52" fmla="*/ 690816 w 2874963"/>
              <a:gd name="T53" fmla="*/ 613419 h 2311400"/>
              <a:gd name="T54" fmla="*/ 708834 w 2874963"/>
              <a:gd name="T55" fmla="*/ 715281 h 2311400"/>
              <a:gd name="T56" fmla="*/ 684809 w 2874963"/>
              <a:gd name="T57" fmla="*/ 784841 h 2311400"/>
              <a:gd name="T58" fmla="*/ 653727 w 2874963"/>
              <a:gd name="T59" fmla="*/ 664651 h 2311400"/>
              <a:gd name="T60" fmla="*/ 590811 w 2874963"/>
              <a:gd name="T61" fmla="*/ 648726 h 2311400"/>
              <a:gd name="T62" fmla="*/ 495911 w 2874963"/>
              <a:gd name="T63" fmla="*/ 681177 h 2311400"/>
              <a:gd name="T64" fmla="*/ 382693 w 2874963"/>
              <a:gd name="T65" fmla="*/ 672613 h 2311400"/>
              <a:gd name="T66" fmla="*/ 342000 w 2874963"/>
              <a:gd name="T67" fmla="*/ 784841 h 2311400"/>
              <a:gd name="T68" fmla="*/ 316624 w 2874963"/>
              <a:gd name="T69" fmla="*/ 733159 h 2311400"/>
              <a:gd name="T70" fmla="*/ 334342 w 2874963"/>
              <a:gd name="T71" fmla="*/ 634002 h 2311400"/>
              <a:gd name="T72" fmla="*/ 392753 w 2874963"/>
              <a:gd name="T73" fmla="*/ 561737 h 2311400"/>
              <a:gd name="T74" fmla="*/ 513330 w 2874963"/>
              <a:gd name="T75" fmla="*/ 530788 h 2311400"/>
              <a:gd name="T76" fmla="*/ 816493 w 2874963"/>
              <a:gd name="T77" fmla="*/ 367350 h 2311400"/>
              <a:gd name="T78" fmla="*/ 816493 w 2874963"/>
              <a:gd name="T79" fmla="*/ 418842 h 2311400"/>
              <a:gd name="T80" fmla="*/ 1079641 w 2874963"/>
              <a:gd name="T81" fmla="*/ 426048 h 2311400"/>
              <a:gd name="T82" fmla="*/ 1093467 w 2874963"/>
              <a:gd name="T83" fmla="*/ 377108 h 2311400"/>
              <a:gd name="T84" fmla="*/ 1049584 w 2874963"/>
              <a:gd name="T85" fmla="*/ 364048 h 2311400"/>
              <a:gd name="T86" fmla="*/ 1023434 w 2874963"/>
              <a:gd name="T87" fmla="*/ 392871 h 2311400"/>
              <a:gd name="T88" fmla="*/ 856619 w 2874963"/>
              <a:gd name="T89" fmla="*/ 372605 h 2311400"/>
              <a:gd name="T90" fmla="*/ 927854 w 2874963"/>
              <a:gd name="T91" fmla="*/ 64403 h 2311400"/>
              <a:gd name="T92" fmla="*/ 904258 w 2874963"/>
              <a:gd name="T93" fmla="*/ 91875 h 2311400"/>
              <a:gd name="T94" fmla="*/ 905010 w 2874963"/>
              <a:gd name="T95" fmla="*/ 129406 h 2311400"/>
              <a:gd name="T96" fmla="*/ 930108 w 2874963"/>
              <a:gd name="T97" fmla="*/ 155677 h 2311400"/>
              <a:gd name="T98" fmla="*/ 967829 w 2874963"/>
              <a:gd name="T99" fmla="*/ 158379 h 2311400"/>
              <a:gd name="T100" fmla="*/ 996233 w 2874963"/>
              <a:gd name="T101" fmla="*/ 136162 h 2311400"/>
              <a:gd name="T102" fmla="*/ 1002845 w 2874963"/>
              <a:gd name="T103" fmla="*/ 99081 h 2311400"/>
              <a:gd name="T104" fmla="*/ 983158 w 2874963"/>
              <a:gd name="T105" fmla="*/ 68306 h 2311400"/>
              <a:gd name="T106" fmla="*/ 881566 w 2874963"/>
              <a:gd name="T107" fmla="*/ 0 h 2311400"/>
              <a:gd name="T108" fmla="*/ 1048381 w 2874963"/>
              <a:gd name="T109" fmla="*/ 20417 h 2311400"/>
              <a:gd name="T110" fmla="*/ 1859163 w 2874963"/>
              <a:gd name="T111" fmla="*/ 308953 h 2311400"/>
              <a:gd name="T112" fmla="*/ 1899590 w 2874963"/>
              <a:gd name="T113" fmla="*/ 355791 h 2311400"/>
              <a:gd name="T114" fmla="*/ 2705 w 2874963"/>
              <a:gd name="T115" fmla="*/ 364048 h 2311400"/>
              <a:gd name="T116" fmla="*/ 38623 w 2874963"/>
              <a:gd name="T117" fmla="*/ 313456 h 2311400"/>
              <a:gd name="T118" fmla="*/ 855416 w 2874963"/>
              <a:gd name="T119" fmla="*/ 26121 h 23114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563526" y="748425"/>
            <a:ext cx="844224" cy="431800"/>
          </a:xfrm>
          <a:prstGeom prst="homePlate">
            <a:avLst/>
          </a:prstGeom>
          <a:solidFill>
            <a:srgbClr val="44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7.2</a:t>
            </a:r>
            <a:endParaRPr lang="zh-CN" altLang="en-US" dirty="0"/>
          </a:p>
        </p:txBody>
      </p:sp>
      <p:sp>
        <p:nvSpPr>
          <p:cNvPr id="3" name="燕尾形 2"/>
          <p:cNvSpPr/>
          <p:nvPr/>
        </p:nvSpPr>
        <p:spPr>
          <a:xfrm>
            <a:off x="1264875" y="748425"/>
            <a:ext cx="360362" cy="43180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6901" y="818702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技术优势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3525" y="864723"/>
            <a:ext cx="3218121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多重加密技术，保证信息安全</a:t>
            </a:r>
            <a:endParaRPr lang="zh-CN" alt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235310" y="758392"/>
            <a:ext cx="3281909" cy="510363"/>
          </a:xfrm>
          <a:prstGeom prst="wedgeRoundRectCallout">
            <a:avLst/>
          </a:prstGeom>
          <a:noFill/>
          <a:ln>
            <a:solidFill>
              <a:srgbClr val="EC6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5133" y="1638544"/>
            <a:ext cx="7935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安全特性：</a:t>
            </a:r>
            <a:r>
              <a:rPr lang="en-US" dirty="0" smtClean="0"/>
              <a:t>SSL</a:t>
            </a:r>
            <a:r>
              <a:rPr lang="zh-CN" altLang="en-US" dirty="0" smtClean="0"/>
              <a:t>、身份认证、数据完整性校验、</a:t>
            </a:r>
            <a:r>
              <a:rPr lang="en-US" dirty="0" smtClean="0"/>
              <a:t>AES/DES</a:t>
            </a:r>
            <a:r>
              <a:rPr lang="zh-CN" altLang="en-US" dirty="0" smtClean="0"/>
              <a:t>加密、防火墙保护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8193" y="2349793"/>
            <a:ext cx="3710768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/>
              <a:t>严格按照国际标准，最底层采用</a:t>
            </a:r>
            <a:r>
              <a:rPr lang="en-US" altLang="zh-CN" sz="1600" dirty="0" smtClean="0"/>
              <a:t>SSL</a:t>
            </a:r>
            <a:r>
              <a:rPr lang="zh-CN" altLang="en-US" sz="1600" dirty="0" smtClean="0"/>
              <a:t>安全协议，在传输层对网络连接进行加密，保证网络通信安全及数据完整性。</a:t>
            </a:r>
            <a:endParaRPr lang="en-US" altLang="zh-CN" sz="1600" dirty="0" smtClean="0"/>
          </a:p>
          <a:p>
            <a:pPr indent="457200">
              <a:lnSpc>
                <a:spcPct val="150000"/>
              </a:lnSpc>
            </a:pPr>
            <a:endParaRPr lang="en-US" altLang="zh-CN" sz="1600" dirty="0" smtClean="0"/>
          </a:p>
          <a:p>
            <a:pPr indent="457200">
              <a:lnSpc>
                <a:spcPct val="150000"/>
              </a:lnSpc>
            </a:pPr>
            <a:r>
              <a:rPr lang="zh-CN" altLang="en-US" sz="1600" dirty="0" smtClean="0"/>
              <a:t>传输过程采用当今最先进的</a:t>
            </a:r>
            <a:r>
              <a:rPr lang="en-US" sz="1600" dirty="0" smtClean="0"/>
              <a:t>AES256</a:t>
            </a:r>
            <a:r>
              <a:rPr lang="zh-CN" altLang="en-US" sz="1600" dirty="0" smtClean="0"/>
              <a:t>位进行数据加密，确保通信过程中会议数据不被截获。</a:t>
            </a:r>
            <a:endParaRPr lang="en-US" altLang="zh-CN" sz="1600" dirty="0" smtClean="0"/>
          </a:p>
          <a:p>
            <a:pPr indent="457200">
              <a:lnSpc>
                <a:spcPct val="150000"/>
              </a:lnSpc>
            </a:pPr>
            <a:endParaRPr lang="en-US" altLang="zh-CN" sz="1600" dirty="0" smtClean="0"/>
          </a:p>
          <a:p>
            <a:pPr indent="457200">
              <a:lnSpc>
                <a:spcPct val="150000"/>
              </a:lnSpc>
            </a:pPr>
            <a:r>
              <a:rPr lang="zh-CN" altLang="en-US" sz="1600" dirty="0" smtClean="0"/>
              <a:t>视频会议应用层提供多层密码保护，多种身份与权限设置，为会议安全再上一把锁！</a:t>
            </a:r>
            <a:endParaRPr lang="en-US" altLang="zh-CN" sz="1600" dirty="0" smtClean="0"/>
          </a:p>
        </p:txBody>
      </p:sp>
      <p:sp>
        <p:nvSpPr>
          <p:cNvPr id="10" name="菱形 9"/>
          <p:cNvSpPr/>
          <p:nvPr/>
        </p:nvSpPr>
        <p:spPr>
          <a:xfrm>
            <a:off x="1052624" y="2381694"/>
            <a:ext cx="265814" cy="265814"/>
          </a:xfrm>
          <a:prstGeom prst="diamond">
            <a:avLst/>
          </a:prstGeom>
          <a:solidFill>
            <a:srgbClr val="EC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45535" y="3873797"/>
            <a:ext cx="265814" cy="265814"/>
          </a:xfrm>
          <a:prstGeom prst="diamond">
            <a:avLst/>
          </a:prstGeom>
          <a:solidFill>
            <a:srgbClr val="EC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1038447" y="5302102"/>
            <a:ext cx="265814" cy="265814"/>
          </a:xfrm>
          <a:prstGeom prst="diamond">
            <a:avLst/>
          </a:prstGeom>
          <a:solidFill>
            <a:srgbClr val="EC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8" name="图片 17" descr="TIM截图2018042714051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2524" y="2263074"/>
            <a:ext cx="5267325" cy="362902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954238" y="2977112"/>
            <a:ext cx="1541716" cy="404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SSL</a:t>
            </a: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安全协议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871103" y="3012554"/>
            <a:ext cx="1541716" cy="404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SAES</a:t>
            </a: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加密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89680" y="4905150"/>
            <a:ext cx="1541716" cy="404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防火墙保护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70341" y="4898061"/>
            <a:ext cx="1541716" cy="404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身份验证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6" name="六边形 25"/>
          <p:cNvSpPr/>
          <p:nvPr/>
        </p:nvSpPr>
        <p:spPr>
          <a:xfrm rot="1951772">
            <a:off x="7828904" y="4031157"/>
            <a:ext cx="439394" cy="390342"/>
          </a:xfrm>
          <a:prstGeom prst="hexagon">
            <a:avLst/>
          </a:prstGeom>
          <a:noFill/>
          <a:ln>
            <a:solidFill>
              <a:srgbClr val="006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7" name="六边形 26"/>
          <p:cNvSpPr/>
          <p:nvPr/>
        </p:nvSpPr>
        <p:spPr>
          <a:xfrm rot="1951772">
            <a:off x="7888163" y="4076874"/>
            <a:ext cx="330829" cy="293897"/>
          </a:xfrm>
          <a:prstGeom prst="hexagon">
            <a:avLst/>
          </a:prstGeom>
          <a:noFill/>
          <a:ln>
            <a:solidFill>
              <a:srgbClr val="006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5910969" y="2862464"/>
            <a:ext cx="1531792" cy="684289"/>
          </a:xfrm>
          <a:prstGeom prst="hexagon">
            <a:avLst/>
          </a:prstGeom>
          <a:noFill/>
          <a:ln>
            <a:solidFill>
              <a:srgbClr val="006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1" name="六边形 30"/>
          <p:cNvSpPr/>
          <p:nvPr/>
        </p:nvSpPr>
        <p:spPr>
          <a:xfrm rot="422214">
            <a:off x="5993639" y="2984127"/>
            <a:ext cx="1557594" cy="515216"/>
          </a:xfrm>
          <a:prstGeom prst="hexagon">
            <a:avLst/>
          </a:prstGeom>
          <a:noFill/>
          <a:ln>
            <a:solidFill>
              <a:srgbClr val="006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2" name="六边形 31"/>
          <p:cNvSpPr/>
          <p:nvPr/>
        </p:nvSpPr>
        <p:spPr>
          <a:xfrm>
            <a:off x="8749861" y="4808222"/>
            <a:ext cx="1701943" cy="684289"/>
          </a:xfrm>
          <a:prstGeom prst="hexagon">
            <a:avLst/>
          </a:prstGeom>
          <a:noFill/>
          <a:ln>
            <a:solidFill>
              <a:srgbClr val="006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3" name="六边形 32"/>
          <p:cNvSpPr/>
          <p:nvPr/>
        </p:nvSpPr>
        <p:spPr>
          <a:xfrm rot="422214">
            <a:off x="8951115" y="4949305"/>
            <a:ext cx="1422420" cy="515216"/>
          </a:xfrm>
          <a:prstGeom prst="hexagon">
            <a:avLst/>
          </a:prstGeom>
          <a:noFill/>
          <a:ln>
            <a:solidFill>
              <a:srgbClr val="006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563526" y="748425"/>
            <a:ext cx="844224" cy="431800"/>
          </a:xfrm>
          <a:prstGeom prst="homePlate">
            <a:avLst/>
          </a:prstGeom>
          <a:solidFill>
            <a:srgbClr val="44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7.3</a:t>
            </a:r>
            <a:endParaRPr lang="zh-CN" altLang="en-US" dirty="0"/>
          </a:p>
        </p:txBody>
      </p:sp>
      <p:sp>
        <p:nvSpPr>
          <p:cNvPr id="3" name="燕尾形 2"/>
          <p:cNvSpPr/>
          <p:nvPr/>
        </p:nvSpPr>
        <p:spPr>
          <a:xfrm>
            <a:off x="1264875" y="748425"/>
            <a:ext cx="360362" cy="43180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6901" y="818702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技术优势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3525" y="864723"/>
            <a:ext cx="2484475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强大的融合与兼并技术</a:t>
            </a:r>
            <a:endParaRPr lang="zh-CN" alt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182145" y="758392"/>
            <a:ext cx="2718383" cy="510363"/>
          </a:xfrm>
          <a:prstGeom prst="wedgeRoundRectCallout">
            <a:avLst/>
          </a:prstGeom>
          <a:noFill/>
          <a:ln>
            <a:solidFill>
              <a:srgbClr val="EC69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089" y="1541718"/>
            <a:ext cx="994144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indent="457200">
              <a:lnSpc>
                <a:spcPct val="150000"/>
              </a:lnSpc>
            </a:pPr>
            <a:r>
              <a:rPr lang="zh-CN" altLang="en-US" sz="1600" dirty="0" smtClean="0"/>
              <a:t>在同一个大唐云平台中，支持远程会议、视频培训、协同办公、视频信访等多种系统的融合应用，实现跨网络、跨业务的音视频综合集成和应急指挥调度等需求，让不同类型的通信系统信令互联互通、全网融合。</a:t>
            </a:r>
            <a:endParaRPr lang="en-US" altLang="zh-CN" sz="1600" dirty="0" smtClean="0"/>
          </a:p>
        </p:txBody>
      </p:sp>
      <p:sp>
        <p:nvSpPr>
          <p:cNvPr id="10" name="菱形 9"/>
          <p:cNvSpPr/>
          <p:nvPr/>
        </p:nvSpPr>
        <p:spPr>
          <a:xfrm>
            <a:off x="8399700" y="2700660"/>
            <a:ext cx="265814" cy="265814"/>
          </a:xfrm>
          <a:prstGeom prst="diamond">
            <a:avLst/>
          </a:prstGeom>
          <a:solidFill>
            <a:srgbClr val="EC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8392611" y="3352795"/>
            <a:ext cx="265814" cy="265814"/>
          </a:xfrm>
          <a:prstGeom prst="diamond">
            <a:avLst/>
          </a:prstGeom>
          <a:solidFill>
            <a:srgbClr val="EC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8364258" y="3930498"/>
            <a:ext cx="265814" cy="265814"/>
          </a:xfrm>
          <a:prstGeom prst="diamond">
            <a:avLst/>
          </a:prstGeom>
          <a:solidFill>
            <a:srgbClr val="EC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8360714" y="4543653"/>
            <a:ext cx="265814" cy="265814"/>
          </a:xfrm>
          <a:prstGeom prst="diamond">
            <a:avLst/>
          </a:prstGeom>
          <a:solidFill>
            <a:srgbClr val="EC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8" name="菱形 27"/>
          <p:cNvSpPr/>
          <p:nvPr/>
        </p:nvSpPr>
        <p:spPr>
          <a:xfrm>
            <a:off x="8353624" y="5195781"/>
            <a:ext cx="265814" cy="265814"/>
          </a:xfrm>
          <a:prstGeom prst="diamond">
            <a:avLst/>
          </a:prstGeom>
          <a:solidFill>
            <a:srgbClr val="EC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9" name="菱形 28"/>
          <p:cNvSpPr/>
          <p:nvPr/>
        </p:nvSpPr>
        <p:spPr>
          <a:xfrm>
            <a:off x="8357170" y="5816016"/>
            <a:ext cx="265814" cy="265814"/>
          </a:xfrm>
          <a:prstGeom prst="diamond">
            <a:avLst/>
          </a:prstGeom>
          <a:solidFill>
            <a:srgbClr val="EC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86025" y="2693565"/>
            <a:ext cx="112851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商务会议</a:t>
            </a:r>
            <a:endParaRPr lang="zh-CN" altLang="en-US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07290" y="3288993"/>
            <a:ext cx="112851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企业培训</a:t>
            </a:r>
            <a:endParaRPr lang="zh-CN" altLang="en-US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00201" y="4525923"/>
            <a:ext cx="112851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协同办公</a:t>
            </a:r>
            <a:endParaRPr lang="zh-CN" altLang="en-US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10835" y="3898603"/>
            <a:ext cx="112851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跨国会议</a:t>
            </a:r>
            <a:endParaRPr lang="zh-CN" altLang="en-US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03745" y="5156789"/>
            <a:ext cx="112851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远程谈判</a:t>
            </a:r>
            <a:endParaRPr lang="zh-CN" altLang="en-US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14378" y="5741580"/>
            <a:ext cx="112851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视频客服</a:t>
            </a:r>
            <a:endParaRPr lang="zh-CN" altLang="en-US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55543" y="2333297"/>
            <a:ext cx="3209592" cy="212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文字\图片\会议场景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8118" y="3540641"/>
            <a:ext cx="3365685" cy="2062717"/>
          </a:xfrm>
          <a:prstGeom prst="rect">
            <a:avLst/>
          </a:prstGeom>
          <a:noFill/>
        </p:spPr>
      </p:pic>
      <p:pic>
        <p:nvPicPr>
          <p:cNvPr id="1027" name="Picture 3" descr="D:\文字\图片\changjin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9992" y="4894631"/>
            <a:ext cx="3032493" cy="1858485"/>
          </a:xfrm>
          <a:prstGeom prst="rect">
            <a:avLst/>
          </a:prstGeom>
          <a:noFill/>
        </p:spPr>
      </p:pic>
      <p:pic>
        <p:nvPicPr>
          <p:cNvPr id="1030" name="Picture 6" descr="D:\文字\图片\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506" y="3514687"/>
            <a:ext cx="3181248" cy="19717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563526" y="748425"/>
            <a:ext cx="844224" cy="431800"/>
          </a:xfrm>
          <a:prstGeom prst="homePlate">
            <a:avLst/>
          </a:prstGeom>
          <a:solidFill>
            <a:srgbClr val="44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8.0</a:t>
            </a:r>
            <a:endParaRPr lang="zh-CN" altLang="en-US" dirty="0"/>
          </a:p>
        </p:txBody>
      </p:sp>
      <p:sp>
        <p:nvSpPr>
          <p:cNvPr id="3" name="燕尾形 2"/>
          <p:cNvSpPr/>
          <p:nvPr/>
        </p:nvSpPr>
        <p:spPr>
          <a:xfrm>
            <a:off x="1264875" y="748425"/>
            <a:ext cx="360362" cy="43180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6901" y="818702"/>
            <a:ext cx="246221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产品部分功能展示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8484781" y="1573624"/>
            <a:ext cx="1956391" cy="425294"/>
          </a:xfrm>
          <a:prstGeom prst="flowChartAlternateProces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软件系统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1736652" y="1662222"/>
            <a:ext cx="1963479" cy="425294"/>
          </a:xfrm>
          <a:prstGeom prst="flowChartAlternateProces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硬件终端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7" name="图片 6" descr="D:\文字\图片\终端界面\系统设置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424" y="2371053"/>
            <a:ext cx="4895395" cy="275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D:\文字\图片\终端界面\演示文档-信息推送(1)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8874" y="3944132"/>
            <a:ext cx="4366267" cy="245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5184" y="2402959"/>
            <a:ext cx="4538467" cy="282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82093" y="2573079"/>
            <a:ext cx="1231106" cy="695190"/>
          </a:xfrm>
          <a:prstGeom prst="rect">
            <a:avLst/>
          </a:prstGeom>
          <a:noFill/>
          <a:ln>
            <a:solidFill>
              <a:srgbClr val="EC694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双流双显会议权限设置 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左箭头 11"/>
          <p:cNvSpPr/>
          <p:nvPr/>
        </p:nvSpPr>
        <p:spPr>
          <a:xfrm>
            <a:off x="5039830" y="2838892"/>
            <a:ext cx="499730" cy="170121"/>
          </a:xfrm>
          <a:prstGeom prst="leftArrow">
            <a:avLst/>
          </a:prstGeom>
          <a:solidFill>
            <a:srgbClr val="32B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072" y="5390705"/>
            <a:ext cx="1231106" cy="738664"/>
          </a:xfrm>
          <a:prstGeom prst="rect">
            <a:avLst/>
          </a:prstGeom>
          <a:noFill/>
          <a:ln>
            <a:solidFill>
              <a:srgbClr val="EC694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文字交流文档资料共享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1839435" y="5667153"/>
            <a:ext cx="765544" cy="212651"/>
          </a:xfrm>
          <a:prstGeom prst="rightArrow">
            <a:avLst/>
          </a:prstGeom>
          <a:solidFill>
            <a:srgbClr val="32B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4270" y="5649431"/>
            <a:ext cx="2296632" cy="738664"/>
          </a:xfrm>
          <a:prstGeom prst="rect">
            <a:avLst/>
          </a:prstGeom>
          <a:noFill/>
          <a:ln>
            <a:solidFill>
              <a:srgbClr val="EC694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全终端接入、公聊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私聊 视频自动布局、屏幕共享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上箭头 16"/>
          <p:cNvSpPr/>
          <p:nvPr/>
        </p:nvSpPr>
        <p:spPr>
          <a:xfrm>
            <a:off x="9824484" y="5114261"/>
            <a:ext cx="180753" cy="499730"/>
          </a:xfrm>
          <a:prstGeom prst="upArrow">
            <a:avLst/>
          </a:prstGeom>
          <a:solidFill>
            <a:srgbClr val="32B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563526" y="748425"/>
            <a:ext cx="844224" cy="431800"/>
          </a:xfrm>
          <a:prstGeom prst="homePlate">
            <a:avLst/>
          </a:prstGeom>
          <a:solidFill>
            <a:srgbClr val="44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9.0</a:t>
            </a:r>
            <a:endParaRPr lang="zh-CN" altLang="en-US" dirty="0"/>
          </a:p>
        </p:txBody>
      </p:sp>
      <p:sp>
        <p:nvSpPr>
          <p:cNvPr id="3" name="燕尾形 2"/>
          <p:cNvSpPr/>
          <p:nvPr/>
        </p:nvSpPr>
        <p:spPr>
          <a:xfrm>
            <a:off x="1264875" y="748425"/>
            <a:ext cx="360362" cy="43180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6901" y="818702"/>
            <a:ext cx="18466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dirty="0" smtClean="0"/>
              <a:t>应用案例展示</a:t>
            </a:r>
            <a:endParaRPr lang="zh-CN" altLang="en-US" sz="2400" dirty="0" smtClean="0"/>
          </a:p>
          <a:p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9716"/>
          <p:cNvSpPr>
            <a:spLocks noChangeArrowheads="1"/>
          </p:cNvSpPr>
          <p:nvPr/>
        </p:nvSpPr>
        <p:spPr bwMode="auto">
          <a:xfrm>
            <a:off x="7332036" y="5318716"/>
            <a:ext cx="3587602" cy="783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600" b="1" dirty="0" smtClean="0">
                <a:solidFill>
                  <a:srgbClr val="0C6FB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长城物业</a:t>
            </a:r>
            <a:endParaRPr lang="en-US" altLang="zh-CN" sz="1600" b="1" dirty="0" smtClean="0">
              <a:solidFill>
                <a:srgbClr val="0C6FB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利用大唐完成视频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会议、业务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培训等工作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1100" y="5401340"/>
            <a:ext cx="3859620" cy="69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</a:t>
            </a:r>
            <a:r>
              <a:rPr lang="zh-CN" altLang="en-US" sz="1600" b="1" dirty="0" smtClean="0">
                <a:solidFill>
                  <a:srgbClr val="0C6FB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慕思集团</a:t>
            </a:r>
            <a:endParaRPr lang="en-US" altLang="zh-CN" sz="1600" b="1" dirty="0" smtClean="0">
              <a:solidFill>
                <a:srgbClr val="0C6FB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利用大唐组织经销商活动、员工培训等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82" name="Picture 10" descr="http://www.derucci.com/uploadinfophoto/2017/11/08/9035cf04-6e81-4641-b89d-f2ac2e447a5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2878" y="1599596"/>
            <a:ext cx="5161645" cy="3440237"/>
          </a:xfrm>
          <a:prstGeom prst="rect">
            <a:avLst/>
          </a:prstGeom>
          <a:noFill/>
        </p:spPr>
      </p:pic>
      <p:pic>
        <p:nvPicPr>
          <p:cNvPr id="5" name="图片 4" descr="大唐聆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025" y="1557020"/>
            <a:ext cx="5152390" cy="348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3073"/>
          <p:cNvSpPr>
            <a:spLocks noChangeArrowheads="1"/>
          </p:cNvSpPr>
          <p:nvPr/>
        </p:nvSpPr>
        <p:spPr bwMode="auto">
          <a:xfrm>
            <a:off x="-10633" y="-31898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8B7">
                  <a:shade val="30000"/>
                  <a:satMod val="115000"/>
                </a:srgbClr>
              </a:gs>
              <a:gs pos="50000">
                <a:srgbClr val="0068B7">
                  <a:shade val="67500"/>
                  <a:satMod val="115000"/>
                </a:srgbClr>
              </a:gs>
              <a:gs pos="100000">
                <a:srgbClr val="0068B7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noFill/>
            <a:miter lim="800000"/>
          </a:ln>
        </p:spPr>
        <p:txBody>
          <a:bodyPr wrap="none" lIns="121926" tIns="60963" rIns="121926" bIns="60963" anchor="ctr"/>
          <a:lstStyle/>
          <a:p>
            <a:pPr algn="ctr"/>
            <a:endParaRPr lang="zh-CN" altLang="en-US" dirty="0"/>
          </a:p>
        </p:txBody>
      </p:sp>
      <p:sp>
        <p:nvSpPr>
          <p:cNvPr id="1028" name="任意多边形 3076"/>
          <p:cNvSpPr>
            <a:spLocks noEditPoints="1" noChangeArrowheads="1"/>
          </p:cNvSpPr>
          <p:nvPr/>
        </p:nvSpPr>
        <p:spPr bwMode="auto">
          <a:xfrm>
            <a:off x="10991851" y="3718015"/>
            <a:ext cx="1915583" cy="1206872"/>
          </a:xfrm>
          <a:custGeom>
            <a:avLst/>
            <a:gdLst>
              <a:gd name="T0" fmla="*/ 2147483647 w 452"/>
              <a:gd name="T1" fmla="*/ 2147483647 h 285"/>
              <a:gd name="T2" fmla="*/ 2147483647 w 452"/>
              <a:gd name="T3" fmla="*/ 2147483647 h 285"/>
              <a:gd name="T4" fmla="*/ 2147483647 w 452"/>
              <a:gd name="T5" fmla="*/ 2147483647 h 285"/>
              <a:gd name="T6" fmla="*/ 2147483647 w 452"/>
              <a:gd name="T7" fmla="*/ 2147483647 h 285"/>
              <a:gd name="T8" fmla="*/ 0 w 452"/>
              <a:gd name="T9" fmla="*/ 2147483647 h 285"/>
              <a:gd name="T10" fmla="*/ 2147483647 w 452"/>
              <a:gd name="T11" fmla="*/ 2147483647 h 285"/>
              <a:gd name="T12" fmla="*/ 2147483647 w 452"/>
              <a:gd name="T13" fmla="*/ 2147483647 h 285"/>
              <a:gd name="T14" fmla="*/ 2147483647 w 452"/>
              <a:gd name="T15" fmla="*/ 2147483647 h 285"/>
              <a:gd name="T16" fmla="*/ 2147483647 w 452"/>
              <a:gd name="T17" fmla="*/ 2147483647 h 285"/>
              <a:gd name="T18" fmla="*/ 2147483647 w 452"/>
              <a:gd name="T19" fmla="*/ 2147483647 h 285"/>
              <a:gd name="T20" fmla="*/ 2147483647 w 452"/>
              <a:gd name="T21" fmla="*/ 2147483647 h 285"/>
              <a:gd name="T22" fmla="*/ 2147483647 w 452"/>
              <a:gd name="T23" fmla="*/ 2147483647 h 285"/>
              <a:gd name="T24" fmla="*/ 2147483647 w 452"/>
              <a:gd name="T25" fmla="*/ 2147483647 h 285"/>
              <a:gd name="T26" fmla="*/ 2147483647 w 452"/>
              <a:gd name="T27" fmla="*/ 2147483647 h 285"/>
              <a:gd name="T28" fmla="*/ 2147483647 w 452"/>
              <a:gd name="T29" fmla="*/ 2147483647 h 285"/>
              <a:gd name="T30" fmla="*/ 2147483647 w 452"/>
              <a:gd name="T31" fmla="*/ 0 h 285"/>
              <a:gd name="T32" fmla="*/ 2147483647 w 452"/>
              <a:gd name="T33" fmla="*/ 2147483647 h 285"/>
              <a:gd name="T34" fmla="*/ 2147483647 w 452"/>
              <a:gd name="T35" fmla="*/ 2147483647 h 285"/>
              <a:gd name="T36" fmla="*/ 2147483647 w 452"/>
              <a:gd name="T37" fmla="*/ 2147483647 h 285"/>
              <a:gd name="T38" fmla="*/ 2147483647 w 452"/>
              <a:gd name="T39" fmla="*/ 2147483647 h 285"/>
              <a:gd name="T40" fmla="*/ 2147483647 w 452"/>
              <a:gd name="T41" fmla="*/ 2147483647 h 285"/>
              <a:gd name="T42" fmla="*/ 2147483647 w 452"/>
              <a:gd name="T43" fmla="*/ 2147483647 h 285"/>
              <a:gd name="T44" fmla="*/ 2147483647 w 452"/>
              <a:gd name="T45" fmla="*/ 2147483647 h 285"/>
              <a:gd name="T46" fmla="*/ 2147483647 w 452"/>
              <a:gd name="T47" fmla="*/ 2147483647 h 285"/>
              <a:gd name="T48" fmla="*/ 2147483647 w 452"/>
              <a:gd name="T49" fmla="*/ 2147483647 h 285"/>
              <a:gd name="T50" fmla="*/ 2147483647 w 452"/>
              <a:gd name="T51" fmla="*/ 2147483647 h 285"/>
              <a:gd name="T52" fmla="*/ 2147483647 w 452"/>
              <a:gd name="T53" fmla="*/ 2147483647 h 285"/>
              <a:gd name="T54" fmla="*/ 2147483647 w 452"/>
              <a:gd name="T55" fmla="*/ 2147483647 h 285"/>
              <a:gd name="T56" fmla="*/ 2147483647 w 452"/>
              <a:gd name="T57" fmla="*/ 2147483647 h 285"/>
              <a:gd name="T58" fmla="*/ 2147483647 w 452"/>
              <a:gd name="T59" fmla="*/ 2147483647 h 285"/>
              <a:gd name="T60" fmla="*/ 2147483647 w 452"/>
              <a:gd name="T61" fmla="*/ 2147483647 h 285"/>
              <a:gd name="T62" fmla="*/ 2147483647 w 452"/>
              <a:gd name="T63" fmla="*/ 2147483647 h 285"/>
              <a:gd name="T64" fmla="*/ 2147483647 w 452"/>
              <a:gd name="T65" fmla="*/ 2147483647 h 285"/>
              <a:gd name="T66" fmla="*/ 2147483647 w 452"/>
              <a:gd name="T67" fmla="*/ 2147483647 h 285"/>
              <a:gd name="T68" fmla="*/ 2147483647 w 452"/>
              <a:gd name="T69" fmla="*/ 2147483647 h 285"/>
              <a:gd name="T70" fmla="*/ 2147483647 w 452"/>
              <a:gd name="T71" fmla="*/ 2147483647 h 285"/>
              <a:gd name="T72" fmla="*/ 2147483647 w 452"/>
              <a:gd name="T73" fmla="*/ 2147483647 h 285"/>
              <a:gd name="T74" fmla="*/ 2147483647 w 452"/>
              <a:gd name="T75" fmla="*/ 2147483647 h 285"/>
              <a:gd name="T76" fmla="*/ 2147483647 w 452"/>
              <a:gd name="T77" fmla="*/ 2147483647 h 285"/>
              <a:gd name="T78" fmla="*/ 2147483647 w 452"/>
              <a:gd name="T79" fmla="*/ 2147483647 h 285"/>
              <a:gd name="T80" fmla="*/ 2147483647 w 452"/>
              <a:gd name="T81" fmla="*/ 2147483647 h 285"/>
              <a:gd name="T82" fmla="*/ 2147483647 w 452"/>
              <a:gd name="T83" fmla="*/ 2147483647 h 285"/>
              <a:gd name="T84" fmla="*/ 2147483647 w 452"/>
              <a:gd name="T85" fmla="*/ 2147483647 h 285"/>
              <a:gd name="T86" fmla="*/ 2147483647 w 452"/>
              <a:gd name="T87" fmla="*/ 2147483647 h 285"/>
              <a:gd name="T88" fmla="*/ 2147483647 w 452"/>
              <a:gd name="T89" fmla="*/ 2147483647 h 285"/>
              <a:gd name="T90" fmla="*/ 2147483647 w 452"/>
              <a:gd name="T91" fmla="*/ 2147483647 h 285"/>
              <a:gd name="T92" fmla="*/ 2147483647 w 452"/>
              <a:gd name="T93" fmla="*/ 2147483647 h 285"/>
              <a:gd name="T94" fmla="*/ 2147483647 w 452"/>
              <a:gd name="T95" fmla="*/ 2147483647 h 285"/>
              <a:gd name="T96" fmla="*/ 2147483647 w 452"/>
              <a:gd name="T97" fmla="*/ 2147483647 h 285"/>
              <a:gd name="T98" fmla="*/ 2147483647 w 452"/>
              <a:gd name="T99" fmla="*/ 2147483647 h 285"/>
              <a:gd name="T100" fmla="*/ 2147483647 w 452"/>
              <a:gd name="T101" fmla="*/ 2147483647 h 285"/>
              <a:gd name="T102" fmla="*/ 2147483647 w 452"/>
              <a:gd name="T103" fmla="*/ 2147483647 h 285"/>
              <a:gd name="T104" fmla="*/ 2147483647 w 452"/>
              <a:gd name="T105" fmla="*/ 2147483647 h 285"/>
              <a:gd name="T106" fmla="*/ 2147483647 w 452"/>
              <a:gd name="T107" fmla="*/ 2147483647 h 285"/>
              <a:gd name="T108" fmla="*/ 2147483647 w 452"/>
              <a:gd name="T109" fmla="*/ 2147483647 h 285"/>
              <a:gd name="T110" fmla="*/ 2147483647 w 452"/>
              <a:gd name="T111" fmla="*/ 2147483647 h 285"/>
              <a:gd name="T112" fmla="*/ 2147483647 w 452"/>
              <a:gd name="T113" fmla="*/ 2147483647 h 285"/>
              <a:gd name="T114" fmla="*/ 2147483647 w 452"/>
              <a:gd name="T115" fmla="*/ 2147483647 h 285"/>
              <a:gd name="T116" fmla="*/ 2147483647 w 452"/>
              <a:gd name="T117" fmla="*/ 2147483647 h 285"/>
              <a:gd name="T118" fmla="*/ 2147483647 w 452"/>
              <a:gd name="T119" fmla="*/ 2147483647 h 2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52"/>
              <a:gd name="T181" fmla="*/ 0 h 285"/>
              <a:gd name="T182" fmla="*/ 452 w 452"/>
              <a:gd name="T183" fmla="*/ 285 h 28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52" h="285">
                <a:moveTo>
                  <a:pt x="354" y="285"/>
                </a:moveTo>
                <a:cubicBezTo>
                  <a:pt x="349" y="285"/>
                  <a:pt x="344" y="285"/>
                  <a:pt x="340" y="284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57" y="285"/>
                  <a:pt x="38" y="277"/>
                  <a:pt x="23" y="261"/>
                </a:cubicBezTo>
                <a:cubicBezTo>
                  <a:pt x="7" y="246"/>
                  <a:pt x="0" y="227"/>
                  <a:pt x="0" y="205"/>
                </a:cubicBezTo>
                <a:cubicBezTo>
                  <a:pt x="0" y="184"/>
                  <a:pt x="7" y="165"/>
                  <a:pt x="22" y="149"/>
                </a:cubicBezTo>
                <a:cubicBezTo>
                  <a:pt x="28" y="143"/>
                  <a:pt x="34" y="139"/>
                  <a:pt x="40" y="136"/>
                </a:cubicBezTo>
                <a:cubicBezTo>
                  <a:pt x="51" y="129"/>
                  <a:pt x="63" y="126"/>
                  <a:pt x="77" y="126"/>
                </a:cubicBezTo>
                <a:cubicBezTo>
                  <a:pt x="80" y="111"/>
                  <a:pt x="87" y="99"/>
                  <a:pt x="97" y="88"/>
                </a:cubicBezTo>
                <a:cubicBezTo>
                  <a:pt x="113" y="73"/>
                  <a:pt x="131" y="66"/>
                  <a:pt x="152" y="66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60" y="66"/>
                  <a:pt x="164" y="66"/>
                  <a:pt x="169" y="67"/>
                </a:cubicBezTo>
                <a:cubicBezTo>
                  <a:pt x="171" y="58"/>
                  <a:pt x="175" y="50"/>
                  <a:pt x="180" y="43"/>
                </a:cubicBezTo>
                <a:cubicBezTo>
                  <a:pt x="183" y="38"/>
                  <a:pt x="187" y="33"/>
                  <a:pt x="192" y="28"/>
                </a:cubicBezTo>
                <a:cubicBezTo>
                  <a:pt x="210" y="9"/>
                  <a:pt x="233" y="0"/>
                  <a:pt x="259" y="0"/>
                </a:cubicBezTo>
                <a:cubicBezTo>
                  <a:pt x="282" y="0"/>
                  <a:pt x="302" y="7"/>
                  <a:pt x="319" y="22"/>
                </a:cubicBezTo>
                <a:cubicBezTo>
                  <a:pt x="320" y="23"/>
                  <a:pt x="320" y="23"/>
                  <a:pt x="320" y="23"/>
                </a:cubicBezTo>
                <a:cubicBezTo>
                  <a:pt x="322" y="24"/>
                  <a:pt x="323" y="26"/>
                  <a:pt x="325" y="27"/>
                </a:cubicBezTo>
                <a:cubicBezTo>
                  <a:pt x="342" y="45"/>
                  <a:pt x="352" y="65"/>
                  <a:pt x="353" y="89"/>
                </a:cubicBezTo>
                <a:cubicBezTo>
                  <a:pt x="353" y="89"/>
                  <a:pt x="354" y="89"/>
                  <a:pt x="354" y="89"/>
                </a:cubicBezTo>
                <a:cubicBezTo>
                  <a:pt x="381" y="89"/>
                  <a:pt x="404" y="99"/>
                  <a:pt x="423" y="117"/>
                </a:cubicBezTo>
                <a:cubicBezTo>
                  <a:pt x="443" y="137"/>
                  <a:pt x="452" y="160"/>
                  <a:pt x="452" y="187"/>
                </a:cubicBezTo>
                <a:cubicBezTo>
                  <a:pt x="452" y="214"/>
                  <a:pt x="442" y="237"/>
                  <a:pt x="423" y="256"/>
                </a:cubicBezTo>
                <a:cubicBezTo>
                  <a:pt x="409" y="271"/>
                  <a:pt x="391" y="281"/>
                  <a:pt x="371" y="284"/>
                </a:cubicBezTo>
                <a:cubicBezTo>
                  <a:pt x="366" y="285"/>
                  <a:pt x="361" y="285"/>
                  <a:pt x="354" y="285"/>
                </a:cubicBezTo>
                <a:close/>
                <a:moveTo>
                  <a:pt x="341" y="268"/>
                </a:moveTo>
                <a:cubicBezTo>
                  <a:pt x="341" y="268"/>
                  <a:pt x="342" y="268"/>
                  <a:pt x="342" y="268"/>
                </a:cubicBezTo>
                <a:cubicBezTo>
                  <a:pt x="345" y="269"/>
                  <a:pt x="349" y="269"/>
                  <a:pt x="354" y="269"/>
                </a:cubicBezTo>
                <a:cubicBezTo>
                  <a:pt x="360" y="269"/>
                  <a:pt x="364" y="269"/>
                  <a:pt x="368" y="268"/>
                </a:cubicBezTo>
                <a:cubicBezTo>
                  <a:pt x="385" y="265"/>
                  <a:pt x="400" y="258"/>
                  <a:pt x="412" y="245"/>
                </a:cubicBezTo>
                <a:cubicBezTo>
                  <a:pt x="428" y="229"/>
                  <a:pt x="436" y="210"/>
                  <a:pt x="436" y="187"/>
                </a:cubicBezTo>
                <a:cubicBezTo>
                  <a:pt x="436" y="165"/>
                  <a:pt x="428" y="145"/>
                  <a:pt x="412" y="129"/>
                </a:cubicBezTo>
                <a:cubicBezTo>
                  <a:pt x="396" y="113"/>
                  <a:pt x="377" y="105"/>
                  <a:pt x="354" y="105"/>
                </a:cubicBezTo>
                <a:cubicBezTo>
                  <a:pt x="351" y="105"/>
                  <a:pt x="348" y="105"/>
                  <a:pt x="346" y="106"/>
                </a:cubicBezTo>
                <a:cubicBezTo>
                  <a:pt x="343" y="106"/>
                  <a:pt x="341" y="105"/>
                  <a:pt x="340" y="104"/>
                </a:cubicBezTo>
                <a:cubicBezTo>
                  <a:pt x="338" y="102"/>
                  <a:pt x="337" y="100"/>
                  <a:pt x="337" y="98"/>
                </a:cubicBezTo>
                <a:cubicBezTo>
                  <a:pt x="337" y="94"/>
                  <a:pt x="337" y="94"/>
                  <a:pt x="337" y="94"/>
                </a:cubicBezTo>
                <a:cubicBezTo>
                  <a:pt x="337" y="72"/>
                  <a:pt x="329" y="54"/>
                  <a:pt x="314" y="39"/>
                </a:cubicBezTo>
                <a:cubicBezTo>
                  <a:pt x="312" y="37"/>
                  <a:pt x="311" y="36"/>
                  <a:pt x="309" y="35"/>
                </a:cubicBezTo>
                <a:cubicBezTo>
                  <a:pt x="308" y="34"/>
                  <a:pt x="308" y="34"/>
                  <a:pt x="308" y="34"/>
                </a:cubicBezTo>
                <a:cubicBezTo>
                  <a:pt x="295" y="22"/>
                  <a:pt x="278" y="16"/>
                  <a:pt x="259" y="16"/>
                </a:cubicBezTo>
                <a:cubicBezTo>
                  <a:pt x="237" y="16"/>
                  <a:pt x="219" y="24"/>
                  <a:pt x="203" y="39"/>
                </a:cubicBezTo>
                <a:cubicBezTo>
                  <a:pt x="199" y="43"/>
                  <a:pt x="196" y="47"/>
                  <a:pt x="193" y="51"/>
                </a:cubicBezTo>
                <a:cubicBezTo>
                  <a:pt x="188" y="60"/>
                  <a:pt x="184" y="69"/>
                  <a:pt x="182" y="78"/>
                </a:cubicBezTo>
                <a:cubicBezTo>
                  <a:pt x="182" y="80"/>
                  <a:pt x="181" y="82"/>
                  <a:pt x="179" y="84"/>
                </a:cubicBezTo>
                <a:cubicBezTo>
                  <a:pt x="177" y="85"/>
                  <a:pt x="174" y="85"/>
                  <a:pt x="172" y="84"/>
                </a:cubicBezTo>
                <a:cubicBezTo>
                  <a:pt x="166" y="82"/>
                  <a:pt x="160" y="82"/>
                  <a:pt x="153" y="82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35" y="82"/>
                  <a:pt x="121" y="88"/>
                  <a:pt x="109" y="99"/>
                </a:cubicBezTo>
                <a:cubicBezTo>
                  <a:pt x="99" y="109"/>
                  <a:pt x="94" y="121"/>
                  <a:pt x="92" y="135"/>
                </a:cubicBezTo>
                <a:cubicBezTo>
                  <a:pt x="92" y="139"/>
                  <a:pt x="88" y="142"/>
                  <a:pt x="84" y="142"/>
                </a:cubicBezTo>
                <a:cubicBezTo>
                  <a:pt x="79" y="142"/>
                  <a:pt x="79" y="142"/>
                  <a:pt x="79" y="142"/>
                </a:cubicBezTo>
                <a:cubicBezTo>
                  <a:pt x="67" y="142"/>
                  <a:pt x="57" y="144"/>
                  <a:pt x="48" y="149"/>
                </a:cubicBezTo>
                <a:cubicBezTo>
                  <a:pt x="43" y="152"/>
                  <a:pt x="38" y="156"/>
                  <a:pt x="34" y="160"/>
                </a:cubicBezTo>
                <a:cubicBezTo>
                  <a:pt x="22" y="173"/>
                  <a:pt x="16" y="188"/>
                  <a:pt x="16" y="205"/>
                </a:cubicBezTo>
                <a:cubicBezTo>
                  <a:pt x="16" y="223"/>
                  <a:pt x="22" y="238"/>
                  <a:pt x="34" y="250"/>
                </a:cubicBezTo>
                <a:cubicBezTo>
                  <a:pt x="46" y="263"/>
                  <a:pt x="61" y="269"/>
                  <a:pt x="79" y="269"/>
                </a:cubicBezTo>
                <a:cubicBezTo>
                  <a:pt x="341" y="268"/>
                  <a:pt x="341" y="268"/>
                  <a:pt x="341" y="268"/>
                </a:cubicBezTo>
                <a:cubicBezTo>
                  <a:pt x="341" y="268"/>
                  <a:pt x="341" y="268"/>
                  <a:pt x="341" y="268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</a:ln>
        </p:spPr>
        <p:txBody>
          <a:bodyPr lIns="121926" tIns="60963" rIns="121926" bIns="60963"/>
          <a:lstStyle/>
          <a:p>
            <a:endParaRPr lang="zh-CN" altLang="en-US"/>
          </a:p>
        </p:txBody>
      </p:sp>
      <p:sp>
        <p:nvSpPr>
          <p:cNvPr id="1029" name="任意多边形 3077"/>
          <p:cNvSpPr>
            <a:spLocks noEditPoints="1" noChangeArrowheads="1"/>
          </p:cNvSpPr>
          <p:nvPr/>
        </p:nvSpPr>
        <p:spPr bwMode="auto">
          <a:xfrm>
            <a:off x="347134" y="4774557"/>
            <a:ext cx="1310217" cy="829989"/>
          </a:xfrm>
          <a:custGeom>
            <a:avLst/>
            <a:gdLst>
              <a:gd name="T0" fmla="*/ 2147483647 w 309"/>
              <a:gd name="T1" fmla="*/ 2147483647 h 196"/>
              <a:gd name="T2" fmla="*/ 2147483647 w 309"/>
              <a:gd name="T3" fmla="*/ 2147483647 h 196"/>
              <a:gd name="T4" fmla="*/ 2147483647 w 309"/>
              <a:gd name="T5" fmla="*/ 2147483647 h 196"/>
              <a:gd name="T6" fmla="*/ 2147483647 w 309"/>
              <a:gd name="T7" fmla="*/ 2147483647 h 196"/>
              <a:gd name="T8" fmla="*/ 0 w 309"/>
              <a:gd name="T9" fmla="*/ 2147483647 h 196"/>
              <a:gd name="T10" fmla="*/ 2147483647 w 309"/>
              <a:gd name="T11" fmla="*/ 2147483647 h 196"/>
              <a:gd name="T12" fmla="*/ 2147483647 w 309"/>
              <a:gd name="T13" fmla="*/ 2147483647 h 196"/>
              <a:gd name="T14" fmla="*/ 2147483647 w 309"/>
              <a:gd name="T15" fmla="*/ 2147483647 h 196"/>
              <a:gd name="T16" fmla="*/ 2147483647 w 309"/>
              <a:gd name="T17" fmla="*/ 2147483647 h 196"/>
              <a:gd name="T18" fmla="*/ 2147483647 w 309"/>
              <a:gd name="T19" fmla="*/ 2147483647 h 196"/>
              <a:gd name="T20" fmla="*/ 2147483647 w 309"/>
              <a:gd name="T21" fmla="*/ 2147483647 h 196"/>
              <a:gd name="T22" fmla="*/ 2147483647 w 309"/>
              <a:gd name="T23" fmla="*/ 2147483647 h 196"/>
              <a:gd name="T24" fmla="*/ 2147483647 w 309"/>
              <a:gd name="T25" fmla="*/ 2147483647 h 196"/>
              <a:gd name="T26" fmla="*/ 2147483647 w 309"/>
              <a:gd name="T27" fmla="*/ 2147483647 h 196"/>
              <a:gd name="T28" fmla="*/ 2147483647 w 309"/>
              <a:gd name="T29" fmla="*/ 2147483647 h 196"/>
              <a:gd name="T30" fmla="*/ 2147483647 w 309"/>
              <a:gd name="T31" fmla="*/ 0 h 196"/>
              <a:gd name="T32" fmla="*/ 2147483647 w 309"/>
              <a:gd name="T33" fmla="*/ 2147483647 h 196"/>
              <a:gd name="T34" fmla="*/ 2147483647 w 309"/>
              <a:gd name="T35" fmla="*/ 2147483647 h 196"/>
              <a:gd name="T36" fmla="*/ 2147483647 w 309"/>
              <a:gd name="T37" fmla="*/ 2147483647 h 196"/>
              <a:gd name="T38" fmla="*/ 2147483647 w 309"/>
              <a:gd name="T39" fmla="*/ 2147483647 h 196"/>
              <a:gd name="T40" fmla="*/ 2147483647 w 309"/>
              <a:gd name="T41" fmla="*/ 2147483647 h 196"/>
              <a:gd name="T42" fmla="*/ 2147483647 w 309"/>
              <a:gd name="T43" fmla="*/ 2147483647 h 196"/>
              <a:gd name="T44" fmla="*/ 2147483647 w 309"/>
              <a:gd name="T45" fmla="*/ 2147483647 h 196"/>
              <a:gd name="T46" fmla="*/ 2147483647 w 309"/>
              <a:gd name="T47" fmla="*/ 2147483647 h 196"/>
              <a:gd name="T48" fmla="*/ 2147483647 w 309"/>
              <a:gd name="T49" fmla="*/ 2147483647 h 196"/>
              <a:gd name="T50" fmla="*/ 2147483647 w 309"/>
              <a:gd name="T51" fmla="*/ 2147483647 h 196"/>
              <a:gd name="T52" fmla="*/ 2147483647 w 309"/>
              <a:gd name="T53" fmla="*/ 2147483647 h 196"/>
              <a:gd name="T54" fmla="*/ 2147483647 w 309"/>
              <a:gd name="T55" fmla="*/ 2147483647 h 196"/>
              <a:gd name="T56" fmla="*/ 2147483647 w 309"/>
              <a:gd name="T57" fmla="*/ 2147483647 h 196"/>
              <a:gd name="T58" fmla="*/ 2147483647 w 309"/>
              <a:gd name="T59" fmla="*/ 2147483647 h 196"/>
              <a:gd name="T60" fmla="*/ 2147483647 w 309"/>
              <a:gd name="T61" fmla="*/ 2147483647 h 196"/>
              <a:gd name="T62" fmla="*/ 2147483647 w 309"/>
              <a:gd name="T63" fmla="*/ 2147483647 h 196"/>
              <a:gd name="T64" fmla="*/ 2147483647 w 309"/>
              <a:gd name="T65" fmla="*/ 2147483647 h 196"/>
              <a:gd name="T66" fmla="*/ 2147483647 w 309"/>
              <a:gd name="T67" fmla="*/ 2147483647 h 196"/>
              <a:gd name="T68" fmla="*/ 2147483647 w 309"/>
              <a:gd name="T69" fmla="*/ 2147483647 h 196"/>
              <a:gd name="T70" fmla="*/ 2147483647 w 309"/>
              <a:gd name="T71" fmla="*/ 2147483647 h 196"/>
              <a:gd name="T72" fmla="*/ 2147483647 w 309"/>
              <a:gd name="T73" fmla="*/ 2147483647 h 196"/>
              <a:gd name="T74" fmla="*/ 2147483647 w 309"/>
              <a:gd name="T75" fmla="*/ 2147483647 h 196"/>
              <a:gd name="T76" fmla="*/ 2147483647 w 309"/>
              <a:gd name="T77" fmla="*/ 2147483647 h 196"/>
              <a:gd name="T78" fmla="*/ 2147483647 w 309"/>
              <a:gd name="T79" fmla="*/ 2147483647 h 196"/>
              <a:gd name="T80" fmla="*/ 2147483647 w 309"/>
              <a:gd name="T81" fmla="*/ 2147483647 h 196"/>
              <a:gd name="T82" fmla="*/ 2147483647 w 309"/>
              <a:gd name="T83" fmla="*/ 2147483647 h 196"/>
              <a:gd name="T84" fmla="*/ 2147483647 w 309"/>
              <a:gd name="T85" fmla="*/ 2147483647 h 196"/>
              <a:gd name="T86" fmla="*/ 2147483647 w 309"/>
              <a:gd name="T87" fmla="*/ 2147483647 h 196"/>
              <a:gd name="T88" fmla="*/ 2147483647 w 309"/>
              <a:gd name="T89" fmla="*/ 2147483647 h 196"/>
              <a:gd name="T90" fmla="*/ 2147483647 w 309"/>
              <a:gd name="T91" fmla="*/ 2147483647 h 196"/>
              <a:gd name="T92" fmla="*/ 2147483647 w 309"/>
              <a:gd name="T93" fmla="*/ 2147483647 h 196"/>
              <a:gd name="T94" fmla="*/ 2147483647 w 309"/>
              <a:gd name="T95" fmla="*/ 2147483647 h 196"/>
              <a:gd name="T96" fmla="*/ 2147483647 w 309"/>
              <a:gd name="T97" fmla="*/ 2147483647 h 196"/>
              <a:gd name="T98" fmla="*/ 2147483647 w 309"/>
              <a:gd name="T99" fmla="*/ 2147483647 h 196"/>
              <a:gd name="T100" fmla="*/ 2147483647 w 309"/>
              <a:gd name="T101" fmla="*/ 2147483647 h 196"/>
              <a:gd name="T102" fmla="*/ 2147483647 w 309"/>
              <a:gd name="T103" fmla="*/ 2147483647 h 196"/>
              <a:gd name="T104" fmla="*/ 2147483647 w 309"/>
              <a:gd name="T105" fmla="*/ 2147483647 h 196"/>
              <a:gd name="T106" fmla="*/ 2147483647 w 309"/>
              <a:gd name="T107" fmla="*/ 2147483647 h 196"/>
              <a:gd name="T108" fmla="*/ 2147483647 w 309"/>
              <a:gd name="T109" fmla="*/ 2147483647 h 196"/>
              <a:gd name="T110" fmla="*/ 2147483647 w 309"/>
              <a:gd name="T111" fmla="*/ 2147483647 h 196"/>
              <a:gd name="T112" fmla="*/ 2147483647 w 309"/>
              <a:gd name="T113" fmla="*/ 2147483647 h 196"/>
              <a:gd name="T114" fmla="*/ 2147483647 w 309"/>
              <a:gd name="T115" fmla="*/ 2147483647 h 196"/>
              <a:gd name="T116" fmla="*/ 2147483647 w 309"/>
              <a:gd name="T117" fmla="*/ 2147483647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09"/>
              <a:gd name="T178" fmla="*/ 0 h 196"/>
              <a:gd name="T179" fmla="*/ 309 w 309"/>
              <a:gd name="T180" fmla="*/ 196 h 19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09" h="196">
                <a:moveTo>
                  <a:pt x="240" y="196"/>
                </a:moveTo>
                <a:cubicBezTo>
                  <a:pt x="237" y="196"/>
                  <a:pt x="233" y="196"/>
                  <a:pt x="231" y="195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0" y="196"/>
                  <a:pt x="27" y="190"/>
                  <a:pt x="16" y="179"/>
                </a:cubicBezTo>
                <a:cubicBezTo>
                  <a:pt x="5" y="169"/>
                  <a:pt x="0" y="155"/>
                  <a:pt x="0" y="140"/>
                </a:cubicBezTo>
                <a:cubicBezTo>
                  <a:pt x="0" y="125"/>
                  <a:pt x="5" y="111"/>
                  <a:pt x="16" y="100"/>
                </a:cubicBezTo>
                <a:cubicBezTo>
                  <a:pt x="20" y="96"/>
                  <a:pt x="24" y="93"/>
                  <a:pt x="28" y="91"/>
                </a:cubicBezTo>
                <a:cubicBezTo>
                  <a:pt x="35" y="87"/>
                  <a:pt x="44" y="85"/>
                  <a:pt x="53" y="84"/>
                </a:cubicBezTo>
                <a:cubicBezTo>
                  <a:pt x="55" y="75"/>
                  <a:pt x="59" y="67"/>
                  <a:pt x="66" y="60"/>
                </a:cubicBezTo>
                <a:cubicBezTo>
                  <a:pt x="77" y="49"/>
                  <a:pt x="90" y="44"/>
                  <a:pt x="105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6" y="44"/>
                  <a:pt x="106" y="44"/>
                  <a:pt x="107" y="44"/>
                </a:cubicBezTo>
                <a:cubicBezTo>
                  <a:pt x="109" y="44"/>
                  <a:pt x="112" y="44"/>
                  <a:pt x="114" y="44"/>
                </a:cubicBezTo>
                <a:cubicBezTo>
                  <a:pt x="116" y="39"/>
                  <a:pt x="118" y="34"/>
                  <a:pt x="121" y="30"/>
                </a:cubicBezTo>
                <a:cubicBezTo>
                  <a:pt x="123" y="26"/>
                  <a:pt x="126" y="23"/>
                  <a:pt x="130" y="19"/>
                </a:cubicBezTo>
                <a:cubicBezTo>
                  <a:pt x="143" y="6"/>
                  <a:pt x="158" y="0"/>
                  <a:pt x="176" y="0"/>
                </a:cubicBezTo>
                <a:cubicBezTo>
                  <a:pt x="193" y="0"/>
                  <a:pt x="207" y="5"/>
                  <a:pt x="218" y="15"/>
                </a:cubicBezTo>
                <a:cubicBezTo>
                  <a:pt x="219" y="16"/>
                  <a:pt x="219" y="16"/>
                  <a:pt x="219" y="16"/>
                </a:cubicBezTo>
                <a:cubicBezTo>
                  <a:pt x="220" y="17"/>
                  <a:pt x="221" y="18"/>
                  <a:pt x="223" y="19"/>
                </a:cubicBezTo>
                <a:cubicBezTo>
                  <a:pt x="234" y="30"/>
                  <a:pt x="241" y="44"/>
                  <a:pt x="242" y="60"/>
                </a:cubicBezTo>
                <a:cubicBezTo>
                  <a:pt x="260" y="60"/>
                  <a:pt x="276" y="67"/>
                  <a:pt x="288" y="79"/>
                </a:cubicBezTo>
                <a:cubicBezTo>
                  <a:pt x="302" y="93"/>
                  <a:pt x="309" y="109"/>
                  <a:pt x="309" y="128"/>
                </a:cubicBezTo>
                <a:cubicBezTo>
                  <a:pt x="309" y="147"/>
                  <a:pt x="302" y="163"/>
                  <a:pt x="288" y="176"/>
                </a:cubicBezTo>
                <a:cubicBezTo>
                  <a:pt x="278" y="186"/>
                  <a:pt x="266" y="193"/>
                  <a:pt x="252" y="195"/>
                </a:cubicBezTo>
                <a:cubicBezTo>
                  <a:pt x="248" y="196"/>
                  <a:pt x="245" y="196"/>
                  <a:pt x="240" y="196"/>
                </a:cubicBezTo>
                <a:close/>
                <a:moveTo>
                  <a:pt x="231" y="179"/>
                </a:moveTo>
                <a:cubicBezTo>
                  <a:pt x="232" y="179"/>
                  <a:pt x="232" y="179"/>
                  <a:pt x="233" y="180"/>
                </a:cubicBezTo>
                <a:cubicBezTo>
                  <a:pt x="235" y="180"/>
                  <a:pt x="237" y="180"/>
                  <a:pt x="240" y="180"/>
                </a:cubicBezTo>
                <a:cubicBezTo>
                  <a:pt x="244" y="180"/>
                  <a:pt x="247" y="180"/>
                  <a:pt x="249" y="179"/>
                </a:cubicBezTo>
                <a:cubicBezTo>
                  <a:pt x="260" y="178"/>
                  <a:pt x="269" y="173"/>
                  <a:pt x="277" y="165"/>
                </a:cubicBezTo>
                <a:cubicBezTo>
                  <a:pt x="288" y="154"/>
                  <a:pt x="293" y="142"/>
                  <a:pt x="293" y="128"/>
                </a:cubicBezTo>
                <a:cubicBezTo>
                  <a:pt x="293" y="113"/>
                  <a:pt x="288" y="101"/>
                  <a:pt x="277" y="91"/>
                </a:cubicBezTo>
                <a:cubicBezTo>
                  <a:pt x="267" y="81"/>
                  <a:pt x="255" y="76"/>
                  <a:pt x="240" y="76"/>
                </a:cubicBezTo>
                <a:cubicBezTo>
                  <a:pt x="238" y="76"/>
                  <a:pt x="236" y="76"/>
                  <a:pt x="235" y="76"/>
                </a:cubicBezTo>
                <a:cubicBezTo>
                  <a:pt x="232" y="76"/>
                  <a:pt x="230" y="75"/>
                  <a:pt x="229" y="74"/>
                </a:cubicBezTo>
                <a:cubicBezTo>
                  <a:pt x="227" y="72"/>
                  <a:pt x="226" y="70"/>
                  <a:pt x="226" y="68"/>
                </a:cubicBezTo>
                <a:cubicBezTo>
                  <a:pt x="226" y="66"/>
                  <a:pt x="226" y="66"/>
                  <a:pt x="226" y="66"/>
                </a:cubicBezTo>
                <a:cubicBezTo>
                  <a:pt x="226" y="52"/>
                  <a:pt x="221" y="40"/>
                  <a:pt x="211" y="30"/>
                </a:cubicBezTo>
                <a:cubicBezTo>
                  <a:pt x="210" y="29"/>
                  <a:pt x="209" y="28"/>
                  <a:pt x="208" y="28"/>
                </a:cubicBezTo>
                <a:cubicBezTo>
                  <a:pt x="208" y="27"/>
                  <a:pt x="208" y="27"/>
                  <a:pt x="208" y="27"/>
                </a:cubicBezTo>
                <a:cubicBezTo>
                  <a:pt x="199" y="20"/>
                  <a:pt x="189" y="16"/>
                  <a:pt x="176" y="16"/>
                </a:cubicBezTo>
                <a:cubicBezTo>
                  <a:pt x="162" y="16"/>
                  <a:pt x="151" y="21"/>
                  <a:pt x="141" y="30"/>
                </a:cubicBezTo>
                <a:cubicBezTo>
                  <a:pt x="138" y="33"/>
                  <a:pt x="136" y="36"/>
                  <a:pt x="134" y="38"/>
                </a:cubicBezTo>
                <a:cubicBezTo>
                  <a:pt x="131" y="44"/>
                  <a:pt x="129" y="49"/>
                  <a:pt x="128" y="55"/>
                </a:cubicBezTo>
                <a:cubicBezTo>
                  <a:pt x="127" y="58"/>
                  <a:pt x="126" y="60"/>
                  <a:pt x="124" y="61"/>
                </a:cubicBezTo>
                <a:cubicBezTo>
                  <a:pt x="122" y="62"/>
                  <a:pt x="119" y="62"/>
                  <a:pt x="117" y="61"/>
                </a:cubicBezTo>
                <a:cubicBezTo>
                  <a:pt x="114" y="60"/>
                  <a:pt x="110" y="60"/>
                  <a:pt x="106" y="60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94" y="60"/>
                  <a:pt x="85" y="63"/>
                  <a:pt x="78" y="71"/>
                </a:cubicBezTo>
                <a:cubicBezTo>
                  <a:pt x="72" y="77"/>
                  <a:pt x="68" y="84"/>
                  <a:pt x="67" y="93"/>
                </a:cubicBezTo>
                <a:cubicBezTo>
                  <a:pt x="67" y="97"/>
                  <a:pt x="63" y="100"/>
                  <a:pt x="59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48" y="100"/>
                  <a:pt x="42" y="102"/>
                  <a:pt x="36" y="105"/>
                </a:cubicBezTo>
                <a:cubicBezTo>
                  <a:pt x="33" y="107"/>
                  <a:pt x="30" y="109"/>
                  <a:pt x="27" y="112"/>
                </a:cubicBezTo>
                <a:cubicBezTo>
                  <a:pt x="20" y="120"/>
                  <a:pt x="16" y="129"/>
                  <a:pt x="16" y="140"/>
                </a:cubicBezTo>
                <a:cubicBezTo>
                  <a:pt x="16" y="151"/>
                  <a:pt x="20" y="160"/>
                  <a:pt x="27" y="168"/>
                </a:cubicBezTo>
                <a:cubicBezTo>
                  <a:pt x="35" y="176"/>
                  <a:pt x="45" y="180"/>
                  <a:pt x="56" y="180"/>
                </a:cubicBezTo>
                <a:cubicBezTo>
                  <a:pt x="231" y="179"/>
                  <a:pt x="231" y="179"/>
                  <a:pt x="231" y="179"/>
                </a:cubicBezTo>
                <a:cubicBezTo>
                  <a:pt x="231" y="179"/>
                  <a:pt x="231" y="179"/>
                  <a:pt x="231" y="179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</a:ln>
        </p:spPr>
        <p:txBody>
          <a:bodyPr lIns="121926" tIns="60963" rIns="121926" bIns="60963"/>
          <a:lstStyle/>
          <a:p>
            <a:endParaRPr lang="zh-CN" altLang="en-US"/>
          </a:p>
        </p:txBody>
      </p:sp>
      <p:sp>
        <p:nvSpPr>
          <p:cNvPr id="1033" name="任意多边形 3082"/>
          <p:cNvSpPr>
            <a:spLocks noEditPoints="1" noChangeArrowheads="1"/>
          </p:cNvSpPr>
          <p:nvPr/>
        </p:nvSpPr>
        <p:spPr bwMode="auto">
          <a:xfrm>
            <a:off x="8953501" y="1124298"/>
            <a:ext cx="1496484" cy="770704"/>
          </a:xfrm>
          <a:custGeom>
            <a:avLst/>
            <a:gdLst>
              <a:gd name="T0" fmla="*/ 2147483647 w 353"/>
              <a:gd name="T1" fmla="*/ 2147483647 h 182"/>
              <a:gd name="T2" fmla="*/ 2147483647 w 353"/>
              <a:gd name="T3" fmla="*/ 2147483647 h 182"/>
              <a:gd name="T4" fmla="*/ 2147483647 w 353"/>
              <a:gd name="T5" fmla="*/ 2147483647 h 182"/>
              <a:gd name="T6" fmla="*/ 2147483647 w 353"/>
              <a:gd name="T7" fmla="*/ 2147483647 h 182"/>
              <a:gd name="T8" fmla="*/ 2147483647 w 353"/>
              <a:gd name="T9" fmla="*/ 2147483647 h 182"/>
              <a:gd name="T10" fmla="*/ 2147483647 w 353"/>
              <a:gd name="T11" fmla="*/ 2147483647 h 182"/>
              <a:gd name="T12" fmla="*/ 2147483647 w 353"/>
              <a:gd name="T13" fmla="*/ 2147483647 h 182"/>
              <a:gd name="T14" fmla="*/ 2147483647 w 353"/>
              <a:gd name="T15" fmla="*/ 2147483647 h 182"/>
              <a:gd name="T16" fmla="*/ 2147483647 w 353"/>
              <a:gd name="T17" fmla="*/ 2147483647 h 182"/>
              <a:gd name="T18" fmla="*/ 2147483647 w 353"/>
              <a:gd name="T19" fmla="*/ 2147483647 h 182"/>
              <a:gd name="T20" fmla="*/ 2147483647 w 353"/>
              <a:gd name="T21" fmla="*/ 2147483647 h 182"/>
              <a:gd name="T22" fmla="*/ 2147483647 w 353"/>
              <a:gd name="T23" fmla="*/ 2147483647 h 182"/>
              <a:gd name="T24" fmla="*/ 2147483647 w 353"/>
              <a:gd name="T25" fmla="*/ 2147483647 h 182"/>
              <a:gd name="T26" fmla="*/ 0 w 353"/>
              <a:gd name="T27" fmla="*/ 2147483647 h 182"/>
              <a:gd name="T28" fmla="*/ 2147483647 w 353"/>
              <a:gd name="T29" fmla="*/ 2147483647 h 182"/>
              <a:gd name="T30" fmla="*/ 2147483647 w 353"/>
              <a:gd name="T31" fmla="*/ 2147483647 h 182"/>
              <a:gd name="T32" fmla="*/ 2147483647 w 353"/>
              <a:gd name="T33" fmla="*/ 2147483647 h 182"/>
              <a:gd name="T34" fmla="*/ 2147483647 w 353"/>
              <a:gd name="T35" fmla="*/ 2147483647 h 182"/>
              <a:gd name="T36" fmla="*/ 2147483647 w 353"/>
              <a:gd name="T37" fmla="*/ 2147483647 h 182"/>
              <a:gd name="T38" fmla="*/ 2147483647 w 353"/>
              <a:gd name="T39" fmla="*/ 2147483647 h 182"/>
              <a:gd name="T40" fmla="*/ 2147483647 w 353"/>
              <a:gd name="T41" fmla="*/ 2147483647 h 182"/>
              <a:gd name="T42" fmla="*/ 2147483647 w 353"/>
              <a:gd name="T43" fmla="*/ 2147483647 h 182"/>
              <a:gd name="T44" fmla="*/ 2147483647 w 353"/>
              <a:gd name="T45" fmla="*/ 2147483647 h 182"/>
              <a:gd name="T46" fmla="*/ 2147483647 w 353"/>
              <a:gd name="T47" fmla="*/ 2147483647 h 182"/>
              <a:gd name="T48" fmla="*/ 2147483647 w 353"/>
              <a:gd name="T49" fmla="*/ 2147483647 h 182"/>
              <a:gd name="T50" fmla="*/ 2147483647 w 353"/>
              <a:gd name="T51" fmla="*/ 2147483647 h 182"/>
              <a:gd name="T52" fmla="*/ 2147483647 w 353"/>
              <a:gd name="T53" fmla="*/ 2147483647 h 182"/>
              <a:gd name="T54" fmla="*/ 2147483647 w 353"/>
              <a:gd name="T55" fmla="*/ 2147483647 h 182"/>
              <a:gd name="T56" fmla="*/ 2147483647 w 353"/>
              <a:gd name="T57" fmla="*/ 2147483647 h 182"/>
              <a:gd name="T58" fmla="*/ 2147483647 w 353"/>
              <a:gd name="T59" fmla="*/ 2147483647 h 182"/>
              <a:gd name="T60" fmla="*/ 2147483647 w 353"/>
              <a:gd name="T61" fmla="*/ 2147483647 h 182"/>
              <a:gd name="T62" fmla="*/ 2147483647 w 353"/>
              <a:gd name="T63" fmla="*/ 2147483647 h 182"/>
              <a:gd name="T64" fmla="*/ 2147483647 w 353"/>
              <a:gd name="T65" fmla="*/ 2147483647 h 182"/>
              <a:gd name="T66" fmla="*/ 2147483647 w 353"/>
              <a:gd name="T67" fmla="*/ 2147483647 h 182"/>
              <a:gd name="T68" fmla="*/ 2147483647 w 353"/>
              <a:gd name="T69" fmla="*/ 2147483647 h 182"/>
              <a:gd name="T70" fmla="*/ 2147483647 w 353"/>
              <a:gd name="T71" fmla="*/ 2147483647 h 182"/>
              <a:gd name="T72" fmla="*/ 2147483647 w 353"/>
              <a:gd name="T73" fmla="*/ 2147483647 h 182"/>
              <a:gd name="T74" fmla="*/ 2147483647 w 353"/>
              <a:gd name="T75" fmla="*/ 2147483647 h 182"/>
              <a:gd name="T76" fmla="*/ 2147483647 w 353"/>
              <a:gd name="T77" fmla="*/ 2147483647 h 182"/>
              <a:gd name="T78" fmla="*/ 2147483647 w 353"/>
              <a:gd name="T79" fmla="*/ 2147483647 h 182"/>
              <a:gd name="T80" fmla="*/ 2147483647 w 353"/>
              <a:gd name="T81" fmla="*/ 2147483647 h 182"/>
              <a:gd name="T82" fmla="*/ 2147483647 w 353"/>
              <a:gd name="T83" fmla="*/ 2147483647 h 182"/>
              <a:gd name="T84" fmla="*/ 2147483647 w 353"/>
              <a:gd name="T85" fmla="*/ 2147483647 h 182"/>
              <a:gd name="T86" fmla="*/ 2147483647 w 353"/>
              <a:gd name="T87" fmla="*/ 2147483647 h 182"/>
              <a:gd name="T88" fmla="*/ 2147483647 w 353"/>
              <a:gd name="T89" fmla="*/ 2147483647 h 182"/>
              <a:gd name="T90" fmla="*/ 2147483647 w 353"/>
              <a:gd name="T91" fmla="*/ 2147483647 h 182"/>
              <a:gd name="T92" fmla="*/ 2147483647 w 353"/>
              <a:gd name="T93" fmla="*/ 2147483647 h 1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53"/>
              <a:gd name="T142" fmla="*/ 0 h 182"/>
              <a:gd name="T143" fmla="*/ 353 w 353"/>
              <a:gd name="T144" fmla="*/ 182 h 1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53" h="182">
                <a:moveTo>
                  <a:pt x="339" y="61"/>
                </a:moveTo>
                <a:cubicBezTo>
                  <a:pt x="330" y="52"/>
                  <a:pt x="319" y="48"/>
                  <a:pt x="305" y="48"/>
                </a:cubicBezTo>
                <a:cubicBezTo>
                  <a:pt x="304" y="48"/>
                  <a:pt x="302" y="48"/>
                  <a:pt x="300" y="48"/>
                </a:cubicBezTo>
                <a:cubicBezTo>
                  <a:pt x="300" y="46"/>
                  <a:pt x="300" y="46"/>
                  <a:pt x="300" y="46"/>
                </a:cubicBezTo>
                <a:cubicBezTo>
                  <a:pt x="300" y="33"/>
                  <a:pt x="296" y="22"/>
                  <a:pt x="287" y="13"/>
                </a:cubicBezTo>
                <a:cubicBezTo>
                  <a:pt x="286" y="12"/>
                  <a:pt x="285" y="12"/>
                  <a:pt x="284" y="11"/>
                </a:cubicBezTo>
                <a:cubicBezTo>
                  <a:pt x="276" y="4"/>
                  <a:pt x="266" y="0"/>
                  <a:pt x="255" y="0"/>
                </a:cubicBezTo>
                <a:cubicBezTo>
                  <a:pt x="242" y="0"/>
                  <a:pt x="231" y="5"/>
                  <a:pt x="222" y="13"/>
                </a:cubicBezTo>
                <a:cubicBezTo>
                  <a:pt x="220" y="16"/>
                  <a:pt x="218" y="18"/>
                  <a:pt x="216" y="21"/>
                </a:cubicBezTo>
                <a:cubicBezTo>
                  <a:pt x="213" y="26"/>
                  <a:pt x="211" y="31"/>
                  <a:pt x="210" y="37"/>
                </a:cubicBezTo>
                <a:cubicBezTo>
                  <a:pt x="206" y="35"/>
                  <a:pt x="203" y="35"/>
                  <a:pt x="199" y="35"/>
                </a:cubicBezTo>
                <a:cubicBezTo>
                  <a:pt x="190" y="35"/>
                  <a:pt x="182" y="37"/>
                  <a:pt x="176" y="43"/>
                </a:cubicBezTo>
                <a:cubicBezTo>
                  <a:pt x="176" y="43"/>
                  <a:pt x="176" y="43"/>
                  <a:pt x="176" y="43"/>
                </a:cubicBezTo>
                <a:cubicBezTo>
                  <a:pt x="175" y="42"/>
                  <a:pt x="175" y="42"/>
                  <a:pt x="175" y="42"/>
                </a:cubicBezTo>
                <a:cubicBezTo>
                  <a:pt x="174" y="41"/>
                  <a:pt x="173" y="40"/>
                  <a:pt x="172" y="40"/>
                </a:cubicBezTo>
                <a:cubicBezTo>
                  <a:pt x="172" y="39"/>
                  <a:pt x="172" y="39"/>
                  <a:pt x="172" y="39"/>
                </a:cubicBezTo>
                <a:cubicBezTo>
                  <a:pt x="163" y="31"/>
                  <a:pt x="152" y="27"/>
                  <a:pt x="139" y="27"/>
                </a:cubicBezTo>
                <a:cubicBezTo>
                  <a:pt x="125" y="27"/>
                  <a:pt x="112" y="32"/>
                  <a:pt x="102" y="42"/>
                </a:cubicBezTo>
                <a:cubicBezTo>
                  <a:pt x="99" y="45"/>
                  <a:pt x="97" y="48"/>
                  <a:pt x="95" y="51"/>
                </a:cubicBezTo>
                <a:cubicBezTo>
                  <a:pt x="93" y="54"/>
                  <a:pt x="91" y="58"/>
                  <a:pt x="90" y="62"/>
                </a:cubicBezTo>
                <a:cubicBezTo>
                  <a:pt x="88" y="62"/>
                  <a:pt x="86" y="62"/>
                  <a:pt x="84" y="62"/>
                </a:cubicBezTo>
                <a:cubicBezTo>
                  <a:pt x="84" y="62"/>
                  <a:pt x="83" y="62"/>
                  <a:pt x="83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71" y="62"/>
                  <a:pt x="61" y="66"/>
                  <a:pt x="52" y="74"/>
                </a:cubicBezTo>
                <a:cubicBezTo>
                  <a:pt x="46" y="80"/>
                  <a:pt x="43" y="87"/>
                  <a:pt x="41" y="94"/>
                </a:cubicBezTo>
                <a:cubicBezTo>
                  <a:pt x="34" y="94"/>
                  <a:pt x="27" y="96"/>
                  <a:pt x="22" y="99"/>
                </a:cubicBezTo>
                <a:cubicBezTo>
                  <a:pt x="18" y="101"/>
                  <a:pt x="15" y="104"/>
                  <a:pt x="12" y="107"/>
                </a:cubicBezTo>
                <a:cubicBezTo>
                  <a:pt x="4" y="115"/>
                  <a:pt x="0" y="126"/>
                  <a:pt x="0" y="138"/>
                </a:cubicBezTo>
                <a:cubicBezTo>
                  <a:pt x="0" y="150"/>
                  <a:pt x="4" y="160"/>
                  <a:pt x="12" y="169"/>
                </a:cubicBezTo>
                <a:cubicBezTo>
                  <a:pt x="21" y="177"/>
                  <a:pt x="31" y="182"/>
                  <a:pt x="43" y="182"/>
                </a:cubicBezTo>
                <a:cubicBezTo>
                  <a:pt x="182" y="181"/>
                  <a:pt x="182" y="181"/>
                  <a:pt x="182" y="181"/>
                </a:cubicBezTo>
                <a:cubicBezTo>
                  <a:pt x="184" y="182"/>
                  <a:pt x="187" y="182"/>
                  <a:pt x="190" y="182"/>
                </a:cubicBezTo>
                <a:cubicBezTo>
                  <a:pt x="193" y="182"/>
                  <a:pt x="196" y="182"/>
                  <a:pt x="198" y="181"/>
                </a:cubicBezTo>
                <a:cubicBezTo>
                  <a:pt x="210" y="179"/>
                  <a:pt x="219" y="174"/>
                  <a:pt x="227" y="166"/>
                </a:cubicBezTo>
                <a:cubicBezTo>
                  <a:pt x="234" y="159"/>
                  <a:pt x="239" y="151"/>
                  <a:pt x="241" y="142"/>
                </a:cubicBezTo>
                <a:cubicBezTo>
                  <a:pt x="241" y="142"/>
                  <a:pt x="241" y="142"/>
                  <a:pt x="241" y="142"/>
                </a:cubicBezTo>
                <a:cubicBezTo>
                  <a:pt x="298" y="142"/>
                  <a:pt x="298" y="142"/>
                  <a:pt x="298" y="142"/>
                </a:cubicBezTo>
                <a:cubicBezTo>
                  <a:pt x="300" y="143"/>
                  <a:pt x="303" y="143"/>
                  <a:pt x="305" y="143"/>
                </a:cubicBezTo>
                <a:cubicBezTo>
                  <a:pt x="308" y="143"/>
                  <a:pt x="311" y="143"/>
                  <a:pt x="313" y="142"/>
                </a:cubicBezTo>
                <a:cubicBezTo>
                  <a:pt x="323" y="141"/>
                  <a:pt x="332" y="136"/>
                  <a:pt x="339" y="129"/>
                </a:cubicBezTo>
                <a:cubicBezTo>
                  <a:pt x="348" y="120"/>
                  <a:pt x="353" y="108"/>
                  <a:pt x="353" y="95"/>
                </a:cubicBezTo>
                <a:cubicBezTo>
                  <a:pt x="353" y="82"/>
                  <a:pt x="348" y="71"/>
                  <a:pt x="339" y="61"/>
                </a:cubicBezTo>
                <a:close/>
                <a:moveTo>
                  <a:pt x="186" y="57"/>
                </a:moveTo>
                <a:cubicBezTo>
                  <a:pt x="186" y="57"/>
                  <a:pt x="186" y="57"/>
                  <a:pt x="186" y="57"/>
                </a:cubicBezTo>
                <a:cubicBezTo>
                  <a:pt x="186" y="57"/>
                  <a:pt x="186" y="57"/>
                  <a:pt x="186" y="57"/>
                </a:cubicBezTo>
                <a:close/>
                <a:moveTo>
                  <a:pt x="190" y="75"/>
                </a:moveTo>
                <a:cubicBezTo>
                  <a:pt x="190" y="73"/>
                  <a:pt x="190" y="72"/>
                  <a:pt x="190" y="70"/>
                </a:cubicBezTo>
                <a:cubicBezTo>
                  <a:pt x="190" y="72"/>
                  <a:pt x="190" y="73"/>
                  <a:pt x="190" y="75"/>
                </a:cubicBezTo>
                <a:close/>
                <a:moveTo>
                  <a:pt x="189" y="67"/>
                </a:moveTo>
                <a:cubicBezTo>
                  <a:pt x="189" y="67"/>
                  <a:pt x="189" y="66"/>
                  <a:pt x="189" y="66"/>
                </a:cubicBezTo>
                <a:cubicBezTo>
                  <a:pt x="189" y="66"/>
                  <a:pt x="189" y="67"/>
                  <a:pt x="189" y="67"/>
                </a:cubicBezTo>
                <a:close/>
                <a:moveTo>
                  <a:pt x="188" y="62"/>
                </a:moveTo>
                <a:cubicBezTo>
                  <a:pt x="188" y="62"/>
                  <a:pt x="188" y="62"/>
                  <a:pt x="188" y="61"/>
                </a:cubicBezTo>
                <a:cubicBezTo>
                  <a:pt x="188" y="62"/>
                  <a:pt x="188" y="62"/>
                  <a:pt x="188" y="62"/>
                </a:cubicBezTo>
                <a:close/>
                <a:moveTo>
                  <a:pt x="219" y="158"/>
                </a:moveTo>
                <a:cubicBezTo>
                  <a:pt x="213" y="164"/>
                  <a:pt x="205" y="168"/>
                  <a:pt x="197" y="169"/>
                </a:cubicBezTo>
                <a:cubicBezTo>
                  <a:pt x="195" y="170"/>
                  <a:pt x="192" y="170"/>
                  <a:pt x="190" y="170"/>
                </a:cubicBezTo>
                <a:cubicBezTo>
                  <a:pt x="187" y="170"/>
                  <a:pt x="185" y="170"/>
                  <a:pt x="183" y="169"/>
                </a:cubicBezTo>
                <a:cubicBezTo>
                  <a:pt x="183" y="169"/>
                  <a:pt x="183" y="169"/>
                  <a:pt x="182" y="169"/>
                </a:cubicBezTo>
                <a:cubicBezTo>
                  <a:pt x="182" y="169"/>
                  <a:pt x="182" y="169"/>
                  <a:pt x="182" y="169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34" y="170"/>
                  <a:pt x="27" y="167"/>
                  <a:pt x="21" y="160"/>
                </a:cubicBezTo>
                <a:cubicBezTo>
                  <a:pt x="15" y="154"/>
                  <a:pt x="12" y="147"/>
                  <a:pt x="12" y="138"/>
                </a:cubicBezTo>
                <a:cubicBezTo>
                  <a:pt x="12" y="129"/>
                  <a:pt x="15" y="122"/>
                  <a:pt x="21" y="115"/>
                </a:cubicBezTo>
                <a:cubicBezTo>
                  <a:pt x="23" y="113"/>
                  <a:pt x="25" y="111"/>
                  <a:pt x="28" y="110"/>
                </a:cubicBezTo>
                <a:cubicBezTo>
                  <a:pt x="32" y="107"/>
                  <a:pt x="37" y="106"/>
                  <a:pt x="43" y="106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49" y="106"/>
                  <a:pt x="52" y="104"/>
                  <a:pt x="52" y="100"/>
                </a:cubicBezTo>
                <a:cubicBezTo>
                  <a:pt x="53" y="94"/>
                  <a:pt x="56" y="88"/>
                  <a:pt x="60" y="83"/>
                </a:cubicBezTo>
                <a:cubicBezTo>
                  <a:pt x="67" y="77"/>
                  <a:pt x="74" y="74"/>
                  <a:pt x="82" y="74"/>
                </a:cubicBezTo>
                <a:cubicBezTo>
                  <a:pt x="83" y="74"/>
                  <a:pt x="83" y="74"/>
                  <a:pt x="83" y="74"/>
                </a:cubicBezTo>
                <a:cubicBezTo>
                  <a:pt x="86" y="74"/>
                  <a:pt x="89" y="74"/>
                  <a:pt x="92" y="75"/>
                </a:cubicBezTo>
                <a:cubicBezTo>
                  <a:pt x="94" y="76"/>
                  <a:pt x="96" y="76"/>
                  <a:pt x="97" y="75"/>
                </a:cubicBezTo>
                <a:cubicBezTo>
                  <a:pt x="99" y="74"/>
                  <a:pt x="100" y="72"/>
                  <a:pt x="100" y="71"/>
                </a:cubicBezTo>
                <a:cubicBezTo>
                  <a:pt x="101" y="66"/>
                  <a:pt x="103" y="61"/>
                  <a:pt x="105" y="57"/>
                </a:cubicBezTo>
                <a:cubicBezTo>
                  <a:pt x="107" y="55"/>
                  <a:pt x="109" y="53"/>
                  <a:pt x="111" y="51"/>
                </a:cubicBezTo>
                <a:cubicBezTo>
                  <a:pt x="119" y="43"/>
                  <a:pt x="128" y="39"/>
                  <a:pt x="139" y="39"/>
                </a:cubicBezTo>
                <a:cubicBezTo>
                  <a:pt x="149" y="39"/>
                  <a:pt x="157" y="42"/>
                  <a:pt x="164" y="48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5" y="49"/>
                  <a:pt x="166" y="50"/>
                  <a:pt x="167" y="51"/>
                </a:cubicBezTo>
                <a:cubicBezTo>
                  <a:pt x="175" y="59"/>
                  <a:pt x="179" y="68"/>
                  <a:pt x="179" y="79"/>
                </a:cubicBezTo>
                <a:cubicBezTo>
                  <a:pt x="179" y="81"/>
                  <a:pt x="179" y="81"/>
                  <a:pt x="179" y="81"/>
                </a:cubicBezTo>
                <a:cubicBezTo>
                  <a:pt x="179" y="82"/>
                  <a:pt x="179" y="84"/>
                  <a:pt x="180" y="85"/>
                </a:cubicBezTo>
                <a:cubicBezTo>
                  <a:pt x="182" y="86"/>
                  <a:pt x="183" y="87"/>
                  <a:pt x="185" y="87"/>
                </a:cubicBezTo>
                <a:cubicBezTo>
                  <a:pt x="186" y="87"/>
                  <a:pt x="188" y="87"/>
                  <a:pt x="190" y="87"/>
                </a:cubicBezTo>
                <a:cubicBezTo>
                  <a:pt x="201" y="87"/>
                  <a:pt x="211" y="90"/>
                  <a:pt x="219" y="99"/>
                </a:cubicBezTo>
                <a:cubicBezTo>
                  <a:pt x="227" y="107"/>
                  <a:pt x="231" y="117"/>
                  <a:pt x="231" y="128"/>
                </a:cubicBezTo>
                <a:cubicBezTo>
                  <a:pt x="231" y="140"/>
                  <a:pt x="227" y="149"/>
                  <a:pt x="219" y="158"/>
                </a:cubicBezTo>
                <a:close/>
                <a:moveTo>
                  <a:pt x="243" y="133"/>
                </a:moveTo>
                <a:cubicBezTo>
                  <a:pt x="243" y="131"/>
                  <a:pt x="243" y="130"/>
                  <a:pt x="243" y="128"/>
                </a:cubicBezTo>
                <a:cubicBezTo>
                  <a:pt x="243" y="130"/>
                  <a:pt x="243" y="131"/>
                  <a:pt x="243" y="133"/>
                </a:cubicBezTo>
                <a:close/>
                <a:moveTo>
                  <a:pt x="243" y="137"/>
                </a:moveTo>
                <a:cubicBezTo>
                  <a:pt x="243" y="136"/>
                  <a:pt x="243" y="135"/>
                  <a:pt x="243" y="135"/>
                </a:cubicBezTo>
                <a:cubicBezTo>
                  <a:pt x="243" y="135"/>
                  <a:pt x="243" y="136"/>
                  <a:pt x="243" y="137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</a:ln>
        </p:spPr>
        <p:txBody>
          <a:bodyPr lIns="121926" tIns="60963" rIns="121926" bIns="60963"/>
          <a:lstStyle/>
          <a:p>
            <a:endParaRPr lang="zh-CN" altLang="en-US"/>
          </a:p>
        </p:txBody>
      </p:sp>
      <p:grpSp>
        <p:nvGrpSpPr>
          <p:cNvPr id="2" name="组合 3085"/>
          <p:cNvGrpSpPr/>
          <p:nvPr/>
        </p:nvGrpSpPr>
        <p:grpSpPr bwMode="auto">
          <a:xfrm>
            <a:off x="0" y="6809302"/>
            <a:ext cx="12192000" cy="48699"/>
            <a:chOff x="0" y="0"/>
            <a:chExt cx="6620" cy="46"/>
          </a:xfrm>
        </p:grpSpPr>
        <p:sp>
          <p:nvSpPr>
            <p:cNvPr id="1039" name="矩形 3086"/>
            <p:cNvSpPr>
              <a:spLocks noChangeArrowheads="1"/>
            </p:cNvSpPr>
            <p:nvPr/>
          </p:nvSpPr>
          <p:spPr bwMode="auto">
            <a:xfrm>
              <a:off x="0" y="0"/>
              <a:ext cx="1655" cy="46"/>
            </a:xfrm>
            <a:prstGeom prst="rect">
              <a:avLst/>
            </a:prstGeom>
            <a:solidFill>
              <a:srgbClr val="0068B7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" name="矩形 3087"/>
            <p:cNvSpPr>
              <a:spLocks noChangeArrowheads="1"/>
            </p:cNvSpPr>
            <p:nvPr/>
          </p:nvSpPr>
          <p:spPr bwMode="auto">
            <a:xfrm>
              <a:off x="1655" y="0"/>
              <a:ext cx="1655" cy="46"/>
            </a:xfrm>
            <a:prstGeom prst="rect">
              <a:avLst/>
            </a:prstGeom>
            <a:solidFill>
              <a:srgbClr val="32B16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" name="矩形 3088"/>
            <p:cNvSpPr>
              <a:spLocks noChangeArrowheads="1"/>
            </p:cNvSpPr>
            <p:nvPr/>
          </p:nvSpPr>
          <p:spPr bwMode="auto">
            <a:xfrm>
              <a:off x="3310" y="0"/>
              <a:ext cx="1655" cy="46"/>
            </a:xfrm>
            <a:prstGeom prst="rect">
              <a:avLst/>
            </a:prstGeom>
            <a:solidFill>
              <a:srgbClr val="EC694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2" name="矩形 3089"/>
            <p:cNvSpPr>
              <a:spLocks noChangeArrowheads="1"/>
            </p:cNvSpPr>
            <p:nvPr/>
          </p:nvSpPr>
          <p:spPr bwMode="auto">
            <a:xfrm>
              <a:off x="4965" y="0"/>
              <a:ext cx="1655" cy="46"/>
            </a:xfrm>
            <a:prstGeom prst="rect">
              <a:avLst/>
            </a:prstGeom>
            <a:solidFill>
              <a:srgbClr val="448AC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" name="五边形 18"/>
          <p:cNvSpPr/>
          <p:nvPr/>
        </p:nvSpPr>
        <p:spPr>
          <a:xfrm>
            <a:off x="563526" y="748425"/>
            <a:ext cx="844224" cy="431800"/>
          </a:xfrm>
          <a:prstGeom prst="homePlate">
            <a:avLst/>
          </a:prstGeom>
          <a:solidFill>
            <a:srgbClr val="44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20" name="燕尾形 19"/>
          <p:cNvSpPr/>
          <p:nvPr/>
        </p:nvSpPr>
        <p:spPr>
          <a:xfrm>
            <a:off x="1264875" y="748425"/>
            <a:ext cx="360362" cy="43180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6901" y="818702"/>
            <a:ext cx="18466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更多经典案例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39438" y="1818163"/>
            <a:ext cx="2232838" cy="606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中国铁塔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000868" y="1821708"/>
            <a:ext cx="2232838" cy="606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葛洲坝集团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48134" y="1800442"/>
            <a:ext cx="2232838" cy="606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国显科技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45541" y="3172043"/>
            <a:ext cx="2232838" cy="606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深圳地铁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20956" y="4430228"/>
            <a:ext cx="2232838" cy="606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中国中车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05919" y="4401875"/>
            <a:ext cx="2232838" cy="606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慕思集团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052396" y="4384154"/>
            <a:ext cx="2232838" cy="606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珠海银隆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43420" y="3164954"/>
            <a:ext cx="2232838" cy="606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中铁十八局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888810" y="3200393"/>
            <a:ext cx="2232838" cy="606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五芳斋集团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262567" y="3200393"/>
            <a:ext cx="2232838" cy="606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修正药业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3073"/>
          <p:cNvSpPr>
            <a:spLocks noChangeArrowheads="1"/>
          </p:cNvSpPr>
          <p:nvPr/>
        </p:nvSpPr>
        <p:spPr bwMode="auto">
          <a:xfrm>
            <a:off x="0" y="-31898"/>
            <a:ext cx="12192000" cy="6858000"/>
          </a:xfrm>
          <a:prstGeom prst="rect">
            <a:avLst/>
          </a:prstGeom>
          <a:solidFill>
            <a:srgbClr val="0C6FBA"/>
          </a:solidFill>
          <a:ln w="9525">
            <a:noFill/>
            <a:miter lim="800000"/>
          </a:ln>
        </p:spPr>
        <p:txBody>
          <a:bodyPr wrap="none" lIns="121926" tIns="60963" rIns="121926" bIns="60963" anchor="ctr"/>
          <a:lstStyle/>
          <a:p>
            <a:pPr algn="ctr"/>
            <a:endParaRPr lang="zh-CN" altLang="en-US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8" name="任意多边形 3076"/>
          <p:cNvSpPr>
            <a:spLocks noEditPoints="1" noChangeArrowheads="1"/>
          </p:cNvSpPr>
          <p:nvPr/>
        </p:nvSpPr>
        <p:spPr bwMode="auto">
          <a:xfrm>
            <a:off x="10991851" y="3718015"/>
            <a:ext cx="1915583" cy="1206872"/>
          </a:xfrm>
          <a:custGeom>
            <a:avLst/>
            <a:gdLst>
              <a:gd name="T0" fmla="*/ 2147483647 w 452"/>
              <a:gd name="T1" fmla="*/ 2147483647 h 285"/>
              <a:gd name="T2" fmla="*/ 2147483647 w 452"/>
              <a:gd name="T3" fmla="*/ 2147483647 h 285"/>
              <a:gd name="T4" fmla="*/ 2147483647 w 452"/>
              <a:gd name="T5" fmla="*/ 2147483647 h 285"/>
              <a:gd name="T6" fmla="*/ 2147483647 w 452"/>
              <a:gd name="T7" fmla="*/ 2147483647 h 285"/>
              <a:gd name="T8" fmla="*/ 0 w 452"/>
              <a:gd name="T9" fmla="*/ 2147483647 h 285"/>
              <a:gd name="T10" fmla="*/ 2147483647 w 452"/>
              <a:gd name="T11" fmla="*/ 2147483647 h 285"/>
              <a:gd name="T12" fmla="*/ 2147483647 w 452"/>
              <a:gd name="T13" fmla="*/ 2147483647 h 285"/>
              <a:gd name="T14" fmla="*/ 2147483647 w 452"/>
              <a:gd name="T15" fmla="*/ 2147483647 h 285"/>
              <a:gd name="T16" fmla="*/ 2147483647 w 452"/>
              <a:gd name="T17" fmla="*/ 2147483647 h 285"/>
              <a:gd name="T18" fmla="*/ 2147483647 w 452"/>
              <a:gd name="T19" fmla="*/ 2147483647 h 285"/>
              <a:gd name="T20" fmla="*/ 2147483647 w 452"/>
              <a:gd name="T21" fmla="*/ 2147483647 h 285"/>
              <a:gd name="T22" fmla="*/ 2147483647 w 452"/>
              <a:gd name="T23" fmla="*/ 2147483647 h 285"/>
              <a:gd name="T24" fmla="*/ 2147483647 w 452"/>
              <a:gd name="T25" fmla="*/ 2147483647 h 285"/>
              <a:gd name="T26" fmla="*/ 2147483647 w 452"/>
              <a:gd name="T27" fmla="*/ 2147483647 h 285"/>
              <a:gd name="T28" fmla="*/ 2147483647 w 452"/>
              <a:gd name="T29" fmla="*/ 2147483647 h 285"/>
              <a:gd name="T30" fmla="*/ 2147483647 w 452"/>
              <a:gd name="T31" fmla="*/ 0 h 285"/>
              <a:gd name="T32" fmla="*/ 2147483647 w 452"/>
              <a:gd name="T33" fmla="*/ 2147483647 h 285"/>
              <a:gd name="T34" fmla="*/ 2147483647 w 452"/>
              <a:gd name="T35" fmla="*/ 2147483647 h 285"/>
              <a:gd name="T36" fmla="*/ 2147483647 w 452"/>
              <a:gd name="T37" fmla="*/ 2147483647 h 285"/>
              <a:gd name="T38" fmla="*/ 2147483647 w 452"/>
              <a:gd name="T39" fmla="*/ 2147483647 h 285"/>
              <a:gd name="T40" fmla="*/ 2147483647 w 452"/>
              <a:gd name="T41" fmla="*/ 2147483647 h 285"/>
              <a:gd name="T42" fmla="*/ 2147483647 w 452"/>
              <a:gd name="T43" fmla="*/ 2147483647 h 285"/>
              <a:gd name="T44" fmla="*/ 2147483647 w 452"/>
              <a:gd name="T45" fmla="*/ 2147483647 h 285"/>
              <a:gd name="T46" fmla="*/ 2147483647 w 452"/>
              <a:gd name="T47" fmla="*/ 2147483647 h 285"/>
              <a:gd name="T48" fmla="*/ 2147483647 w 452"/>
              <a:gd name="T49" fmla="*/ 2147483647 h 285"/>
              <a:gd name="T50" fmla="*/ 2147483647 w 452"/>
              <a:gd name="T51" fmla="*/ 2147483647 h 285"/>
              <a:gd name="T52" fmla="*/ 2147483647 w 452"/>
              <a:gd name="T53" fmla="*/ 2147483647 h 285"/>
              <a:gd name="T54" fmla="*/ 2147483647 w 452"/>
              <a:gd name="T55" fmla="*/ 2147483647 h 285"/>
              <a:gd name="T56" fmla="*/ 2147483647 w 452"/>
              <a:gd name="T57" fmla="*/ 2147483647 h 285"/>
              <a:gd name="T58" fmla="*/ 2147483647 w 452"/>
              <a:gd name="T59" fmla="*/ 2147483647 h 285"/>
              <a:gd name="T60" fmla="*/ 2147483647 w 452"/>
              <a:gd name="T61" fmla="*/ 2147483647 h 285"/>
              <a:gd name="T62" fmla="*/ 2147483647 w 452"/>
              <a:gd name="T63" fmla="*/ 2147483647 h 285"/>
              <a:gd name="T64" fmla="*/ 2147483647 w 452"/>
              <a:gd name="T65" fmla="*/ 2147483647 h 285"/>
              <a:gd name="T66" fmla="*/ 2147483647 w 452"/>
              <a:gd name="T67" fmla="*/ 2147483647 h 285"/>
              <a:gd name="T68" fmla="*/ 2147483647 w 452"/>
              <a:gd name="T69" fmla="*/ 2147483647 h 285"/>
              <a:gd name="T70" fmla="*/ 2147483647 w 452"/>
              <a:gd name="T71" fmla="*/ 2147483647 h 285"/>
              <a:gd name="T72" fmla="*/ 2147483647 w 452"/>
              <a:gd name="T73" fmla="*/ 2147483647 h 285"/>
              <a:gd name="T74" fmla="*/ 2147483647 w 452"/>
              <a:gd name="T75" fmla="*/ 2147483647 h 285"/>
              <a:gd name="T76" fmla="*/ 2147483647 w 452"/>
              <a:gd name="T77" fmla="*/ 2147483647 h 285"/>
              <a:gd name="T78" fmla="*/ 2147483647 w 452"/>
              <a:gd name="T79" fmla="*/ 2147483647 h 285"/>
              <a:gd name="T80" fmla="*/ 2147483647 w 452"/>
              <a:gd name="T81" fmla="*/ 2147483647 h 285"/>
              <a:gd name="T82" fmla="*/ 2147483647 w 452"/>
              <a:gd name="T83" fmla="*/ 2147483647 h 285"/>
              <a:gd name="T84" fmla="*/ 2147483647 w 452"/>
              <a:gd name="T85" fmla="*/ 2147483647 h 285"/>
              <a:gd name="T86" fmla="*/ 2147483647 w 452"/>
              <a:gd name="T87" fmla="*/ 2147483647 h 285"/>
              <a:gd name="T88" fmla="*/ 2147483647 w 452"/>
              <a:gd name="T89" fmla="*/ 2147483647 h 285"/>
              <a:gd name="T90" fmla="*/ 2147483647 w 452"/>
              <a:gd name="T91" fmla="*/ 2147483647 h 285"/>
              <a:gd name="T92" fmla="*/ 2147483647 w 452"/>
              <a:gd name="T93" fmla="*/ 2147483647 h 285"/>
              <a:gd name="T94" fmla="*/ 2147483647 w 452"/>
              <a:gd name="T95" fmla="*/ 2147483647 h 285"/>
              <a:gd name="T96" fmla="*/ 2147483647 w 452"/>
              <a:gd name="T97" fmla="*/ 2147483647 h 285"/>
              <a:gd name="T98" fmla="*/ 2147483647 w 452"/>
              <a:gd name="T99" fmla="*/ 2147483647 h 285"/>
              <a:gd name="T100" fmla="*/ 2147483647 w 452"/>
              <a:gd name="T101" fmla="*/ 2147483647 h 285"/>
              <a:gd name="T102" fmla="*/ 2147483647 w 452"/>
              <a:gd name="T103" fmla="*/ 2147483647 h 285"/>
              <a:gd name="T104" fmla="*/ 2147483647 w 452"/>
              <a:gd name="T105" fmla="*/ 2147483647 h 285"/>
              <a:gd name="T106" fmla="*/ 2147483647 w 452"/>
              <a:gd name="T107" fmla="*/ 2147483647 h 285"/>
              <a:gd name="T108" fmla="*/ 2147483647 w 452"/>
              <a:gd name="T109" fmla="*/ 2147483647 h 285"/>
              <a:gd name="T110" fmla="*/ 2147483647 w 452"/>
              <a:gd name="T111" fmla="*/ 2147483647 h 285"/>
              <a:gd name="T112" fmla="*/ 2147483647 w 452"/>
              <a:gd name="T113" fmla="*/ 2147483647 h 285"/>
              <a:gd name="T114" fmla="*/ 2147483647 w 452"/>
              <a:gd name="T115" fmla="*/ 2147483647 h 285"/>
              <a:gd name="T116" fmla="*/ 2147483647 w 452"/>
              <a:gd name="T117" fmla="*/ 2147483647 h 285"/>
              <a:gd name="T118" fmla="*/ 2147483647 w 452"/>
              <a:gd name="T119" fmla="*/ 2147483647 h 2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52"/>
              <a:gd name="T181" fmla="*/ 0 h 285"/>
              <a:gd name="T182" fmla="*/ 452 w 452"/>
              <a:gd name="T183" fmla="*/ 285 h 28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52" h="285">
                <a:moveTo>
                  <a:pt x="354" y="285"/>
                </a:moveTo>
                <a:cubicBezTo>
                  <a:pt x="349" y="285"/>
                  <a:pt x="344" y="285"/>
                  <a:pt x="340" y="284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57" y="285"/>
                  <a:pt x="38" y="277"/>
                  <a:pt x="23" y="261"/>
                </a:cubicBezTo>
                <a:cubicBezTo>
                  <a:pt x="7" y="246"/>
                  <a:pt x="0" y="227"/>
                  <a:pt x="0" y="205"/>
                </a:cubicBezTo>
                <a:cubicBezTo>
                  <a:pt x="0" y="184"/>
                  <a:pt x="7" y="165"/>
                  <a:pt x="22" y="149"/>
                </a:cubicBezTo>
                <a:cubicBezTo>
                  <a:pt x="28" y="143"/>
                  <a:pt x="34" y="139"/>
                  <a:pt x="40" y="136"/>
                </a:cubicBezTo>
                <a:cubicBezTo>
                  <a:pt x="51" y="129"/>
                  <a:pt x="63" y="126"/>
                  <a:pt x="77" y="126"/>
                </a:cubicBezTo>
                <a:cubicBezTo>
                  <a:pt x="80" y="111"/>
                  <a:pt x="87" y="99"/>
                  <a:pt x="97" y="88"/>
                </a:cubicBezTo>
                <a:cubicBezTo>
                  <a:pt x="113" y="73"/>
                  <a:pt x="131" y="66"/>
                  <a:pt x="152" y="66"/>
                </a:cubicBezTo>
                <a:cubicBezTo>
                  <a:pt x="153" y="66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60" y="66"/>
                  <a:pt x="164" y="66"/>
                  <a:pt x="169" y="67"/>
                </a:cubicBezTo>
                <a:cubicBezTo>
                  <a:pt x="171" y="58"/>
                  <a:pt x="175" y="50"/>
                  <a:pt x="180" y="43"/>
                </a:cubicBezTo>
                <a:cubicBezTo>
                  <a:pt x="183" y="38"/>
                  <a:pt x="187" y="33"/>
                  <a:pt x="192" y="28"/>
                </a:cubicBezTo>
                <a:cubicBezTo>
                  <a:pt x="210" y="9"/>
                  <a:pt x="233" y="0"/>
                  <a:pt x="259" y="0"/>
                </a:cubicBezTo>
                <a:cubicBezTo>
                  <a:pt x="282" y="0"/>
                  <a:pt x="302" y="7"/>
                  <a:pt x="319" y="22"/>
                </a:cubicBezTo>
                <a:cubicBezTo>
                  <a:pt x="320" y="23"/>
                  <a:pt x="320" y="23"/>
                  <a:pt x="320" y="23"/>
                </a:cubicBezTo>
                <a:cubicBezTo>
                  <a:pt x="322" y="24"/>
                  <a:pt x="323" y="26"/>
                  <a:pt x="325" y="27"/>
                </a:cubicBezTo>
                <a:cubicBezTo>
                  <a:pt x="342" y="45"/>
                  <a:pt x="352" y="65"/>
                  <a:pt x="353" y="89"/>
                </a:cubicBezTo>
                <a:cubicBezTo>
                  <a:pt x="353" y="89"/>
                  <a:pt x="354" y="89"/>
                  <a:pt x="354" y="89"/>
                </a:cubicBezTo>
                <a:cubicBezTo>
                  <a:pt x="381" y="89"/>
                  <a:pt x="404" y="99"/>
                  <a:pt x="423" y="117"/>
                </a:cubicBezTo>
                <a:cubicBezTo>
                  <a:pt x="443" y="137"/>
                  <a:pt x="452" y="160"/>
                  <a:pt x="452" y="187"/>
                </a:cubicBezTo>
                <a:cubicBezTo>
                  <a:pt x="452" y="214"/>
                  <a:pt x="442" y="237"/>
                  <a:pt x="423" y="256"/>
                </a:cubicBezTo>
                <a:cubicBezTo>
                  <a:pt x="409" y="271"/>
                  <a:pt x="391" y="281"/>
                  <a:pt x="371" y="284"/>
                </a:cubicBezTo>
                <a:cubicBezTo>
                  <a:pt x="366" y="285"/>
                  <a:pt x="361" y="285"/>
                  <a:pt x="354" y="285"/>
                </a:cubicBezTo>
                <a:close/>
                <a:moveTo>
                  <a:pt x="341" y="268"/>
                </a:moveTo>
                <a:cubicBezTo>
                  <a:pt x="341" y="268"/>
                  <a:pt x="342" y="268"/>
                  <a:pt x="342" y="268"/>
                </a:cubicBezTo>
                <a:cubicBezTo>
                  <a:pt x="345" y="269"/>
                  <a:pt x="349" y="269"/>
                  <a:pt x="354" y="269"/>
                </a:cubicBezTo>
                <a:cubicBezTo>
                  <a:pt x="360" y="269"/>
                  <a:pt x="364" y="269"/>
                  <a:pt x="368" y="268"/>
                </a:cubicBezTo>
                <a:cubicBezTo>
                  <a:pt x="385" y="265"/>
                  <a:pt x="400" y="258"/>
                  <a:pt x="412" y="245"/>
                </a:cubicBezTo>
                <a:cubicBezTo>
                  <a:pt x="428" y="229"/>
                  <a:pt x="436" y="210"/>
                  <a:pt x="436" y="187"/>
                </a:cubicBezTo>
                <a:cubicBezTo>
                  <a:pt x="436" y="165"/>
                  <a:pt x="428" y="145"/>
                  <a:pt x="412" y="129"/>
                </a:cubicBezTo>
                <a:cubicBezTo>
                  <a:pt x="396" y="113"/>
                  <a:pt x="377" y="105"/>
                  <a:pt x="354" y="105"/>
                </a:cubicBezTo>
                <a:cubicBezTo>
                  <a:pt x="351" y="105"/>
                  <a:pt x="348" y="105"/>
                  <a:pt x="346" y="106"/>
                </a:cubicBezTo>
                <a:cubicBezTo>
                  <a:pt x="343" y="106"/>
                  <a:pt x="341" y="105"/>
                  <a:pt x="340" y="104"/>
                </a:cubicBezTo>
                <a:cubicBezTo>
                  <a:pt x="338" y="102"/>
                  <a:pt x="337" y="100"/>
                  <a:pt x="337" y="98"/>
                </a:cubicBezTo>
                <a:cubicBezTo>
                  <a:pt x="337" y="94"/>
                  <a:pt x="337" y="94"/>
                  <a:pt x="337" y="94"/>
                </a:cubicBezTo>
                <a:cubicBezTo>
                  <a:pt x="337" y="72"/>
                  <a:pt x="329" y="54"/>
                  <a:pt x="314" y="39"/>
                </a:cubicBezTo>
                <a:cubicBezTo>
                  <a:pt x="312" y="37"/>
                  <a:pt x="311" y="36"/>
                  <a:pt x="309" y="35"/>
                </a:cubicBezTo>
                <a:cubicBezTo>
                  <a:pt x="308" y="34"/>
                  <a:pt x="308" y="34"/>
                  <a:pt x="308" y="34"/>
                </a:cubicBezTo>
                <a:cubicBezTo>
                  <a:pt x="295" y="22"/>
                  <a:pt x="278" y="16"/>
                  <a:pt x="259" y="16"/>
                </a:cubicBezTo>
                <a:cubicBezTo>
                  <a:pt x="237" y="16"/>
                  <a:pt x="219" y="24"/>
                  <a:pt x="203" y="39"/>
                </a:cubicBezTo>
                <a:cubicBezTo>
                  <a:pt x="199" y="43"/>
                  <a:pt x="196" y="47"/>
                  <a:pt x="193" y="51"/>
                </a:cubicBezTo>
                <a:cubicBezTo>
                  <a:pt x="188" y="60"/>
                  <a:pt x="184" y="69"/>
                  <a:pt x="182" y="78"/>
                </a:cubicBezTo>
                <a:cubicBezTo>
                  <a:pt x="182" y="80"/>
                  <a:pt x="181" y="82"/>
                  <a:pt x="179" y="84"/>
                </a:cubicBezTo>
                <a:cubicBezTo>
                  <a:pt x="177" y="85"/>
                  <a:pt x="174" y="85"/>
                  <a:pt x="172" y="84"/>
                </a:cubicBezTo>
                <a:cubicBezTo>
                  <a:pt x="166" y="82"/>
                  <a:pt x="160" y="82"/>
                  <a:pt x="153" y="82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35" y="82"/>
                  <a:pt x="121" y="88"/>
                  <a:pt x="109" y="99"/>
                </a:cubicBezTo>
                <a:cubicBezTo>
                  <a:pt x="99" y="109"/>
                  <a:pt x="94" y="121"/>
                  <a:pt x="92" y="135"/>
                </a:cubicBezTo>
                <a:cubicBezTo>
                  <a:pt x="92" y="139"/>
                  <a:pt x="88" y="142"/>
                  <a:pt x="84" y="142"/>
                </a:cubicBezTo>
                <a:cubicBezTo>
                  <a:pt x="79" y="142"/>
                  <a:pt x="79" y="142"/>
                  <a:pt x="79" y="142"/>
                </a:cubicBezTo>
                <a:cubicBezTo>
                  <a:pt x="67" y="142"/>
                  <a:pt x="57" y="144"/>
                  <a:pt x="48" y="149"/>
                </a:cubicBezTo>
                <a:cubicBezTo>
                  <a:pt x="43" y="152"/>
                  <a:pt x="38" y="156"/>
                  <a:pt x="34" y="160"/>
                </a:cubicBezTo>
                <a:cubicBezTo>
                  <a:pt x="22" y="173"/>
                  <a:pt x="16" y="188"/>
                  <a:pt x="16" y="205"/>
                </a:cubicBezTo>
                <a:cubicBezTo>
                  <a:pt x="16" y="223"/>
                  <a:pt x="22" y="238"/>
                  <a:pt x="34" y="250"/>
                </a:cubicBezTo>
                <a:cubicBezTo>
                  <a:pt x="46" y="263"/>
                  <a:pt x="61" y="269"/>
                  <a:pt x="79" y="269"/>
                </a:cubicBezTo>
                <a:cubicBezTo>
                  <a:pt x="341" y="268"/>
                  <a:pt x="341" y="268"/>
                  <a:pt x="341" y="268"/>
                </a:cubicBezTo>
                <a:cubicBezTo>
                  <a:pt x="341" y="268"/>
                  <a:pt x="341" y="268"/>
                  <a:pt x="341" y="268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</a:ln>
        </p:spPr>
        <p:txBody>
          <a:bodyPr lIns="121926" tIns="60963" rIns="121926" bIns="60963"/>
          <a:lstStyle/>
          <a:p>
            <a:endParaRPr lang="zh-CN" altLang="en-US"/>
          </a:p>
        </p:txBody>
      </p:sp>
      <p:sp>
        <p:nvSpPr>
          <p:cNvPr id="1029" name="任意多边形 3077"/>
          <p:cNvSpPr>
            <a:spLocks noEditPoints="1" noChangeArrowheads="1"/>
          </p:cNvSpPr>
          <p:nvPr/>
        </p:nvSpPr>
        <p:spPr bwMode="auto">
          <a:xfrm>
            <a:off x="347134" y="4774557"/>
            <a:ext cx="1310217" cy="829989"/>
          </a:xfrm>
          <a:custGeom>
            <a:avLst/>
            <a:gdLst>
              <a:gd name="T0" fmla="*/ 2147483647 w 309"/>
              <a:gd name="T1" fmla="*/ 2147483647 h 196"/>
              <a:gd name="T2" fmla="*/ 2147483647 w 309"/>
              <a:gd name="T3" fmla="*/ 2147483647 h 196"/>
              <a:gd name="T4" fmla="*/ 2147483647 w 309"/>
              <a:gd name="T5" fmla="*/ 2147483647 h 196"/>
              <a:gd name="T6" fmla="*/ 2147483647 w 309"/>
              <a:gd name="T7" fmla="*/ 2147483647 h 196"/>
              <a:gd name="T8" fmla="*/ 0 w 309"/>
              <a:gd name="T9" fmla="*/ 2147483647 h 196"/>
              <a:gd name="T10" fmla="*/ 2147483647 w 309"/>
              <a:gd name="T11" fmla="*/ 2147483647 h 196"/>
              <a:gd name="T12" fmla="*/ 2147483647 w 309"/>
              <a:gd name="T13" fmla="*/ 2147483647 h 196"/>
              <a:gd name="T14" fmla="*/ 2147483647 w 309"/>
              <a:gd name="T15" fmla="*/ 2147483647 h 196"/>
              <a:gd name="T16" fmla="*/ 2147483647 w 309"/>
              <a:gd name="T17" fmla="*/ 2147483647 h 196"/>
              <a:gd name="T18" fmla="*/ 2147483647 w 309"/>
              <a:gd name="T19" fmla="*/ 2147483647 h 196"/>
              <a:gd name="T20" fmla="*/ 2147483647 w 309"/>
              <a:gd name="T21" fmla="*/ 2147483647 h 196"/>
              <a:gd name="T22" fmla="*/ 2147483647 w 309"/>
              <a:gd name="T23" fmla="*/ 2147483647 h 196"/>
              <a:gd name="T24" fmla="*/ 2147483647 w 309"/>
              <a:gd name="T25" fmla="*/ 2147483647 h 196"/>
              <a:gd name="T26" fmla="*/ 2147483647 w 309"/>
              <a:gd name="T27" fmla="*/ 2147483647 h 196"/>
              <a:gd name="T28" fmla="*/ 2147483647 w 309"/>
              <a:gd name="T29" fmla="*/ 2147483647 h 196"/>
              <a:gd name="T30" fmla="*/ 2147483647 w 309"/>
              <a:gd name="T31" fmla="*/ 0 h 196"/>
              <a:gd name="T32" fmla="*/ 2147483647 w 309"/>
              <a:gd name="T33" fmla="*/ 2147483647 h 196"/>
              <a:gd name="T34" fmla="*/ 2147483647 w 309"/>
              <a:gd name="T35" fmla="*/ 2147483647 h 196"/>
              <a:gd name="T36" fmla="*/ 2147483647 w 309"/>
              <a:gd name="T37" fmla="*/ 2147483647 h 196"/>
              <a:gd name="T38" fmla="*/ 2147483647 w 309"/>
              <a:gd name="T39" fmla="*/ 2147483647 h 196"/>
              <a:gd name="T40" fmla="*/ 2147483647 w 309"/>
              <a:gd name="T41" fmla="*/ 2147483647 h 196"/>
              <a:gd name="T42" fmla="*/ 2147483647 w 309"/>
              <a:gd name="T43" fmla="*/ 2147483647 h 196"/>
              <a:gd name="T44" fmla="*/ 2147483647 w 309"/>
              <a:gd name="T45" fmla="*/ 2147483647 h 196"/>
              <a:gd name="T46" fmla="*/ 2147483647 w 309"/>
              <a:gd name="T47" fmla="*/ 2147483647 h 196"/>
              <a:gd name="T48" fmla="*/ 2147483647 w 309"/>
              <a:gd name="T49" fmla="*/ 2147483647 h 196"/>
              <a:gd name="T50" fmla="*/ 2147483647 w 309"/>
              <a:gd name="T51" fmla="*/ 2147483647 h 196"/>
              <a:gd name="T52" fmla="*/ 2147483647 w 309"/>
              <a:gd name="T53" fmla="*/ 2147483647 h 196"/>
              <a:gd name="T54" fmla="*/ 2147483647 w 309"/>
              <a:gd name="T55" fmla="*/ 2147483647 h 196"/>
              <a:gd name="T56" fmla="*/ 2147483647 w 309"/>
              <a:gd name="T57" fmla="*/ 2147483647 h 196"/>
              <a:gd name="T58" fmla="*/ 2147483647 w 309"/>
              <a:gd name="T59" fmla="*/ 2147483647 h 196"/>
              <a:gd name="T60" fmla="*/ 2147483647 w 309"/>
              <a:gd name="T61" fmla="*/ 2147483647 h 196"/>
              <a:gd name="T62" fmla="*/ 2147483647 w 309"/>
              <a:gd name="T63" fmla="*/ 2147483647 h 196"/>
              <a:gd name="T64" fmla="*/ 2147483647 w 309"/>
              <a:gd name="T65" fmla="*/ 2147483647 h 196"/>
              <a:gd name="T66" fmla="*/ 2147483647 w 309"/>
              <a:gd name="T67" fmla="*/ 2147483647 h 196"/>
              <a:gd name="T68" fmla="*/ 2147483647 w 309"/>
              <a:gd name="T69" fmla="*/ 2147483647 h 196"/>
              <a:gd name="T70" fmla="*/ 2147483647 w 309"/>
              <a:gd name="T71" fmla="*/ 2147483647 h 196"/>
              <a:gd name="T72" fmla="*/ 2147483647 w 309"/>
              <a:gd name="T73" fmla="*/ 2147483647 h 196"/>
              <a:gd name="T74" fmla="*/ 2147483647 w 309"/>
              <a:gd name="T75" fmla="*/ 2147483647 h 196"/>
              <a:gd name="T76" fmla="*/ 2147483647 w 309"/>
              <a:gd name="T77" fmla="*/ 2147483647 h 196"/>
              <a:gd name="T78" fmla="*/ 2147483647 w 309"/>
              <a:gd name="T79" fmla="*/ 2147483647 h 196"/>
              <a:gd name="T80" fmla="*/ 2147483647 w 309"/>
              <a:gd name="T81" fmla="*/ 2147483647 h 196"/>
              <a:gd name="T82" fmla="*/ 2147483647 w 309"/>
              <a:gd name="T83" fmla="*/ 2147483647 h 196"/>
              <a:gd name="T84" fmla="*/ 2147483647 w 309"/>
              <a:gd name="T85" fmla="*/ 2147483647 h 196"/>
              <a:gd name="T86" fmla="*/ 2147483647 w 309"/>
              <a:gd name="T87" fmla="*/ 2147483647 h 196"/>
              <a:gd name="T88" fmla="*/ 2147483647 w 309"/>
              <a:gd name="T89" fmla="*/ 2147483647 h 196"/>
              <a:gd name="T90" fmla="*/ 2147483647 w 309"/>
              <a:gd name="T91" fmla="*/ 2147483647 h 196"/>
              <a:gd name="T92" fmla="*/ 2147483647 w 309"/>
              <a:gd name="T93" fmla="*/ 2147483647 h 196"/>
              <a:gd name="T94" fmla="*/ 2147483647 w 309"/>
              <a:gd name="T95" fmla="*/ 2147483647 h 196"/>
              <a:gd name="T96" fmla="*/ 2147483647 w 309"/>
              <a:gd name="T97" fmla="*/ 2147483647 h 196"/>
              <a:gd name="T98" fmla="*/ 2147483647 w 309"/>
              <a:gd name="T99" fmla="*/ 2147483647 h 196"/>
              <a:gd name="T100" fmla="*/ 2147483647 w 309"/>
              <a:gd name="T101" fmla="*/ 2147483647 h 196"/>
              <a:gd name="T102" fmla="*/ 2147483647 w 309"/>
              <a:gd name="T103" fmla="*/ 2147483647 h 196"/>
              <a:gd name="T104" fmla="*/ 2147483647 w 309"/>
              <a:gd name="T105" fmla="*/ 2147483647 h 196"/>
              <a:gd name="T106" fmla="*/ 2147483647 w 309"/>
              <a:gd name="T107" fmla="*/ 2147483647 h 196"/>
              <a:gd name="T108" fmla="*/ 2147483647 w 309"/>
              <a:gd name="T109" fmla="*/ 2147483647 h 196"/>
              <a:gd name="T110" fmla="*/ 2147483647 w 309"/>
              <a:gd name="T111" fmla="*/ 2147483647 h 196"/>
              <a:gd name="T112" fmla="*/ 2147483647 w 309"/>
              <a:gd name="T113" fmla="*/ 2147483647 h 196"/>
              <a:gd name="T114" fmla="*/ 2147483647 w 309"/>
              <a:gd name="T115" fmla="*/ 2147483647 h 196"/>
              <a:gd name="T116" fmla="*/ 2147483647 w 309"/>
              <a:gd name="T117" fmla="*/ 2147483647 h 1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09"/>
              <a:gd name="T178" fmla="*/ 0 h 196"/>
              <a:gd name="T179" fmla="*/ 309 w 309"/>
              <a:gd name="T180" fmla="*/ 196 h 19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09" h="196">
                <a:moveTo>
                  <a:pt x="240" y="196"/>
                </a:moveTo>
                <a:cubicBezTo>
                  <a:pt x="237" y="196"/>
                  <a:pt x="233" y="196"/>
                  <a:pt x="231" y="195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40" y="196"/>
                  <a:pt x="27" y="190"/>
                  <a:pt x="16" y="179"/>
                </a:cubicBezTo>
                <a:cubicBezTo>
                  <a:pt x="5" y="169"/>
                  <a:pt x="0" y="155"/>
                  <a:pt x="0" y="140"/>
                </a:cubicBezTo>
                <a:cubicBezTo>
                  <a:pt x="0" y="125"/>
                  <a:pt x="5" y="111"/>
                  <a:pt x="16" y="100"/>
                </a:cubicBezTo>
                <a:cubicBezTo>
                  <a:pt x="20" y="96"/>
                  <a:pt x="24" y="93"/>
                  <a:pt x="28" y="91"/>
                </a:cubicBezTo>
                <a:cubicBezTo>
                  <a:pt x="35" y="87"/>
                  <a:pt x="44" y="85"/>
                  <a:pt x="53" y="84"/>
                </a:cubicBezTo>
                <a:cubicBezTo>
                  <a:pt x="55" y="75"/>
                  <a:pt x="59" y="67"/>
                  <a:pt x="66" y="60"/>
                </a:cubicBezTo>
                <a:cubicBezTo>
                  <a:pt x="77" y="49"/>
                  <a:pt x="90" y="44"/>
                  <a:pt x="105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6" y="44"/>
                  <a:pt x="106" y="44"/>
                  <a:pt x="107" y="44"/>
                </a:cubicBezTo>
                <a:cubicBezTo>
                  <a:pt x="109" y="44"/>
                  <a:pt x="112" y="44"/>
                  <a:pt x="114" y="44"/>
                </a:cubicBezTo>
                <a:cubicBezTo>
                  <a:pt x="116" y="39"/>
                  <a:pt x="118" y="34"/>
                  <a:pt x="121" y="30"/>
                </a:cubicBezTo>
                <a:cubicBezTo>
                  <a:pt x="123" y="26"/>
                  <a:pt x="126" y="23"/>
                  <a:pt x="130" y="19"/>
                </a:cubicBezTo>
                <a:cubicBezTo>
                  <a:pt x="143" y="6"/>
                  <a:pt x="158" y="0"/>
                  <a:pt x="176" y="0"/>
                </a:cubicBezTo>
                <a:cubicBezTo>
                  <a:pt x="193" y="0"/>
                  <a:pt x="207" y="5"/>
                  <a:pt x="218" y="15"/>
                </a:cubicBezTo>
                <a:cubicBezTo>
                  <a:pt x="219" y="16"/>
                  <a:pt x="219" y="16"/>
                  <a:pt x="219" y="16"/>
                </a:cubicBezTo>
                <a:cubicBezTo>
                  <a:pt x="220" y="17"/>
                  <a:pt x="221" y="18"/>
                  <a:pt x="223" y="19"/>
                </a:cubicBezTo>
                <a:cubicBezTo>
                  <a:pt x="234" y="30"/>
                  <a:pt x="241" y="44"/>
                  <a:pt x="242" y="60"/>
                </a:cubicBezTo>
                <a:cubicBezTo>
                  <a:pt x="260" y="60"/>
                  <a:pt x="276" y="67"/>
                  <a:pt x="288" y="79"/>
                </a:cubicBezTo>
                <a:cubicBezTo>
                  <a:pt x="302" y="93"/>
                  <a:pt x="309" y="109"/>
                  <a:pt x="309" y="128"/>
                </a:cubicBezTo>
                <a:cubicBezTo>
                  <a:pt x="309" y="147"/>
                  <a:pt x="302" y="163"/>
                  <a:pt x="288" y="176"/>
                </a:cubicBezTo>
                <a:cubicBezTo>
                  <a:pt x="278" y="186"/>
                  <a:pt x="266" y="193"/>
                  <a:pt x="252" y="195"/>
                </a:cubicBezTo>
                <a:cubicBezTo>
                  <a:pt x="248" y="196"/>
                  <a:pt x="245" y="196"/>
                  <a:pt x="240" y="196"/>
                </a:cubicBezTo>
                <a:close/>
                <a:moveTo>
                  <a:pt x="231" y="179"/>
                </a:moveTo>
                <a:cubicBezTo>
                  <a:pt x="232" y="179"/>
                  <a:pt x="232" y="179"/>
                  <a:pt x="233" y="180"/>
                </a:cubicBezTo>
                <a:cubicBezTo>
                  <a:pt x="235" y="180"/>
                  <a:pt x="237" y="180"/>
                  <a:pt x="240" y="180"/>
                </a:cubicBezTo>
                <a:cubicBezTo>
                  <a:pt x="244" y="180"/>
                  <a:pt x="247" y="180"/>
                  <a:pt x="249" y="179"/>
                </a:cubicBezTo>
                <a:cubicBezTo>
                  <a:pt x="260" y="178"/>
                  <a:pt x="269" y="173"/>
                  <a:pt x="277" y="165"/>
                </a:cubicBezTo>
                <a:cubicBezTo>
                  <a:pt x="288" y="154"/>
                  <a:pt x="293" y="142"/>
                  <a:pt x="293" y="128"/>
                </a:cubicBezTo>
                <a:cubicBezTo>
                  <a:pt x="293" y="113"/>
                  <a:pt x="288" y="101"/>
                  <a:pt x="277" y="91"/>
                </a:cubicBezTo>
                <a:cubicBezTo>
                  <a:pt x="267" y="81"/>
                  <a:pt x="255" y="76"/>
                  <a:pt x="240" y="76"/>
                </a:cubicBezTo>
                <a:cubicBezTo>
                  <a:pt x="238" y="76"/>
                  <a:pt x="236" y="76"/>
                  <a:pt x="235" y="76"/>
                </a:cubicBezTo>
                <a:cubicBezTo>
                  <a:pt x="232" y="76"/>
                  <a:pt x="230" y="75"/>
                  <a:pt x="229" y="74"/>
                </a:cubicBezTo>
                <a:cubicBezTo>
                  <a:pt x="227" y="72"/>
                  <a:pt x="226" y="70"/>
                  <a:pt x="226" y="68"/>
                </a:cubicBezTo>
                <a:cubicBezTo>
                  <a:pt x="226" y="66"/>
                  <a:pt x="226" y="66"/>
                  <a:pt x="226" y="66"/>
                </a:cubicBezTo>
                <a:cubicBezTo>
                  <a:pt x="226" y="52"/>
                  <a:pt x="221" y="40"/>
                  <a:pt x="211" y="30"/>
                </a:cubicBezTo>
                <a:cubicBezTo>
                  <a:pt x="210" y="29"/>
                  <a:pt x="209" y="28"/>
                  <a:pt x="208" y="28"/>
                </a:cubicBezTo>
                <a:cubicBezTo>
                  <a:pt x="208" y="27"/>
                  <a:pt x="208" y="27"/>
                  <a:pt x="208" y="27"/>
                </a:cubicBezTo>
                <a:cubicBezTo>
                  <a:pt x="199" y="20"/>
                  <a:pt x="189" y="16"/>
                  <a:pt x="176" y="16"/>
                </a:cubicBezTo>
                <a:cubicBezTo>
                  <a:pt x="162" y="16"/>
                  <a:pt x="151" y="21"/>
                  <a:pt x="141" y="30"/>
                </a:cubicBezTo>
                <a:cubicBezTo>
                  <a:pt x="138" y="33"/>
                  <a:pt x="136" y="36"/>
                  <a:pt x="134" y="38"/>
                </a:cubicBezTo>
                <a:cubicBezTo>
                  <a:pt x="131" y="44"/>
                  <a:pt x="129" y="49"/>
                  <a:pt x="128" y="55"/>
                </a:cubicBezTo>
                <a:cubicBezTo>
                  <a:pt x="127" y="58"/>
                  <a:pt x="126" y="60"/>
                  <a:pt x="124" y="61"/>
                </a:cubicBezTo>
                <a:cubicBezTo>
                  <a:pt x="122" y="62"/>
                  <a:pt x="119" y="62"/>
                  <a:pt x="117" y="61"/>
                </a:cubicBezTo>
                <a:cubicBezTo>
                  <a:pt x="114" y="60"/>
                  <a:pt x="110" y="60"/>
                  <a:pt x="106" y="60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94" y="60"/>
                  <a:pt x="85" y="63"/>
                  <a:pt x="78" y="71"/>
                </a:cubicBezTo>
                <a:cubicBezTo>
                  <a:pt x="72" y="77"/>
                  <a:pt x="68" y="84"/>
                  <a:pt x="67" y="93"/>
                </a:cubicBezTo>
                <a:cubicBezTo>
                  <a:pt x="67" y="97"/>
                  <a:pt x="63" y="100"/>
                  <a:pt x="59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48" y="100"/>
                  <a:pt x="42" y="102"/>
                  <a:pt x="36" y="105"/>
                </a:cubicBezTo>
                <a:cubicBezTo>
                  <a:pt x="33" y="107"/>
                  <a:pt x="30" y="109"/>
                  <a:pt x="27" y="112"/>
                </a:cubicBezTo>
                <a:cubicBezTo>
                  <a:pt x="20" y="120"/>
                  <a:pt x="16" y="129"/>
                  <a:pt x="16" y="140"/>
                </a:cubicBezTo>
                <a:cubicBezTo>
                  <a:pt x="16" y="151"/>
                  <a:pt x="20" y="160"/>
                  <a:pt x="27" y="168"/>
                </a:cubicBezTo>
                <a:cubicBezTo>
                  <a:pt x="35" y="176"/>
                  <a:pt x="45" y="180"/>
                  <a:pt x="56" y="180"/>
                </a:cubicBezTo>
                <a:cubicBezTo>
                  <a:pt x="231" y="179"/>
                  <a:pt x="231" y="179"/>
                  <a:pt x="231" y="179"/>
                </a:cubicBezTo>
                <a:cubicBezTo>
                  <a:pt x="231" y="179"/>
                  <a:pt x="231" y="179"/>
                  <a:pt x="231" y="179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</a:ln>
        </p:spPr>
        <p:txBody>
          <a:bodyPr lIns="121926" tIns="60963" rIns="121926" bIns="60963"/>
          <a:lstStyle/>
          <a:p>
            <a:endParaRPr lang="zh-CN" altLang="en-US"/>
          </a:p>
        </p:txBody>
      </p:sp>
      <p:sp>
        <p:nvSpPr>
          <p:cNvPr id="1033" name="任意多边形 3082"/>
          <p:cNvSpPr>
            <a:spLocks noEditPoints="1" noChangeArrowheads="1"/>
          </p:cNvSpPr>
          <p:nvPr/>
        </p:nvSpPr>
        <p:spPr bwMode="auto">
          <a:xfrm>
            <a:off x="8953501" y="1124298"/>
            <a:ext cx="1496484" cy="770704"/>
          </a:xfrm>
          <a:custGeom>
            <a:avLst/>
            <a:gdLst>
              <a:gd name="T0" fmla="*/ 2147483647 w 353"/>
              <a:gd name="T1" fmla="*/ 2147483647 h 182"/>
              <a:gd name="T2" fmla="*/ 2147483647 w 353"/>
              <a:gd name="T3" fmla="*/ 2147483647 h 182"/>
              <a:gd name="T4" fmla="*/ 2147483647 w 353"/>
              <a:gd name="T5" fmla="*/ 2147483647 h 182"/>
              <a:gd name="T6" fmla="*/ 2147483647 w 353"/>
              <a:gd name="T7" fmla="*/ 2147483647 h 182"/>
              <a:gd name="T8" fmla="*/ 2147483647 w 353"/>
              <a:gd name="T9" fmla="*/ 2147483647 h 182"/>
              <a:gd name="T10" fmla="*/ 2147483647 w 353"/>
              <a:gd name="T11" fmla="*/ 2147483647 h 182"/>
              <a:gd name="T12" fmla="*/ 2147483647 w 353"/>
              <a:gd name="T13" fmla="*/ 2147483647 h 182"/>
              <a:gd name="T14" fmla="*/ 2147483647 w 353"/>
              <a:gd name="T15" fmla="*/ 2147483647 h 182"/>
              <a:gd name="T16" fmla="*/ 2147483647 w 353"/>
              <a:gd name="T17" fmla="*/ 2147483647 h 182"/>
              <a:gd name="T18" fmla="*/ 2147483647 w 353"/>
              <a:gd name="T19" fmla="*/ 2147483647 h 182"/>
              <a:gd name="T20" fmla="*/ 2147483647 w 353"/>
              <a:gd name="T21" fmla="*/ 2147483647 h 182"/>
              <a:gd name="T22" fmla="*/ 2147483647 w 353"/>
              <a:gd name="T23" fmla="*/ 2147483647 h 182"/>
              <a:gd name="T24" fmla="*/ 2147483647 w 353"/>
              <a:gd name="T25" fmla="*/ 2147483647 h 182"/>
              <a:gd name="T26" fmla="*/ 0 w 353"/>
              <a:gd name="T27" fmla="*/ 2147483647 h 182"/>
              <a:gd name="T28" fmla="*/ 2147483647 w 353"/>
              <a:gd name="T29" fmla="*/ 2147483647 h 182"/>
              <a:gd name="T30" fmla="*/ 2147483647 w 353"/>
              <a:gd name="T31" fmla="*/ 2147483647 h 182"/>
              <a:gd name="T32" fmla="*/ 2147483647 w 353"/>
              <a:gd name="T33" fmla="*/ 2147483647 h 182"/>
              <a:gd name="T34" fmla="*/ 2147483647 w 353"/>
              <a:gd name="T35" fmla="*/ 2147483647 h 182"/>
              <a:gd name="T36" fmla="*/ 2147483647 w 353"/>
              <a:gd name="T37" fmla="*/ 2147483647 h 182"/>
              <a:gd name="T38" fmla="*/ 2147483647 w 353"/>
              <a:gd name="T39" fmla="*/ 2147483647 h 182"/>
              <a:gd name="T40" fmla="*/ 2147483647 w 353"/>
              <a:gd name="T41" fmla="*/ 2147483647 h 182"/>
              <a:gd name="T42" fmla="*/ 2147483647 w 353"/>
              <a:gd name="T43" fmla="*/ 2147483647 h 182"/>
              <a:gd name="T44" fmla="*/ 2147483647 w 353"/>
              <a:gd name="T45" fmla="*/ 2147483647 h 182"/>
              <a:gd name="T46" fmla="*/ 2147483647 w 353"/>
              <a:gd name="T47" fmla="*/ 2147483647 h 182"/>
              <a:gd name="T48" fmla="*/ 2147483647 w 353"/>
              <a:gd name="T49" fmla="*/ 2147483647 h 182"/>
              <a:gd name="T50" fmla="*/ 2147483647 w 353"/>
              <a:gd name="T51" fmla="*/ 2147483647 h 182"/>
              <a:gd name="T52" fmla="*/ 2147483647 w 353"/>
              <a:gd name="T53" fmla="*/ 2147483647 h 182"/>
              <a:gd name="T54" fmla="*/ 2147483647 w 353"/>
              <a:gd name="T55" fmla="*/ 2147483647 h 182"/>
              <a:gd name="T56" fmla="*/ 2147483647 w 353"/>
              <a:gd name="T57" fmla="*/ 2147483647 h 182"/>
              <a:gd name="T58" fmla="*/ 2147483647 w 353"/>
              <a:gd name="T59" fmla="*/ 2147483647 h 182"/>
              <a:gd name="T60" fmla="*/ 2147483647 w 353"/>
              <a:gd name="T61" fmla="*/ 2147483647 h 182"/>
              <a:gd name="T62" fmla="*/ 2147483647 w 353"/>
              <a:gd name="T63" fmla="*/ 2147483647 h 182"/>
              <a:gd name="T64" fmla="*/ 2147483647 w 353"/>
              <a:gd name="T65" fmla="*/ 2147483647 h 182"/>
              <a:gd name="T66" fmla="*/ 2147483647 w 353"/>
              <a:gd name="T67" fmla="*/ 2147483647 h 182"/>
              <a:gd name="T68" fmla="*/ 2147483647 w 353"/>
              <a:gd name="T69" fmla="*/ 2147483647 h 182"/>
              <a:gd name="T70" fmla="*/ 2147483647 w 353"/>
              <a:gd name="T71" fmla="*/ 2147483647 h 182"/>
              <a:gd name="T72" fmla="*/ 2147483647 w 353"/>
              <a:gd name="T73" fmla="*/ 2147483647 h 182"/>
              <a:gd name="T74" fmla="*/ 2147483647 w 353"/>
              <a:gd name="T75" fmla="*/ 2147483647 h 182"/>
              <a:gd name="T76" fmla="*/ 2147483647 w 353"/>
              <a:gd name="T77" fmla="*/ 2147483647 h 182"/>
              <a:gd name="T78" fmla="*/ 2147483647 w 353"/>
              <a:gd name="T79" fmla="*/ 2147483647 h 182"/>
              <a:gd name="T80" fmla="*/ 2147483647 w 353"/>
              <a:gd name="T81" fmla="*/ 2147483647 h 182"/>
              <a:gd name="T82" fmla="*/ 2147483647 w 353"/>
              <a:gd name="T83" fmla="*/ 2147483647 h 182"/>
              <a:gd name="T84" fmla="*/ 2147483647 w 353"/>
              <a:gd name="T85" fmla="*/ 2147483647 h 182"/>
              <a:gd name="T86" fmla="*/ 2147483647 w 353"/>
              <a:gd name="T87" fmla="*/ 2147483647 h 182"/>
              <a:gd name="T88" fmla="*/ 2147483647 w 353"/>
              <a:gd name="T89" fmla="*/ 2147483647 h 182"/>
              <a:gd name="T90" fmla="*/ 2147483647 w 353"/>
              <a:gd name="T91" fmla="*/ 2147483647 h 182"/>
              <a:gd name="T92" fmla="*/ 2147483647 w 353"/>
              <a:gd name="T93" fmla="*/ 2147483647 h 18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53"/>
              <a:gd name="T142" fmla="*/ 0 h 182"/>
              <a:gd name="T143" fmla="*/ 353 w 353"/>
              <a:gd name="T144" fmla="*/ 182 h 18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53" h="182">
                <a:moveTo>
                  <a:pt x="339" y="61"/>
                </a:moveTo>
                <a:cubicBezTo>
                  <a:pt x="330" y="52"/>
                  <a:pt x="319" y="48"/>
                  <a:pt x="305" y="48"/>
                </a:cubicBezTo>
                <a:cubicBezTo>
                  <a:pt x="304" y="48"/>
                  <a:pt x="302" y="48"/>
                  <a:pt x="300" y="48"/>
                </a:cubicBezTo>
                <a:cubicBezTo>
                  <a:pt x="300" y="46"/>
                  <a:pt x="300" y="46"/>
                  <a:pt x="300" y="46"/>
                </a:cubicBezTo>
                <a:cubicBezTo>
                  <a:pt x="300" y="33"/>
                  <a:pt x="296" y="22"/>
                  <a:pt x="287" y="13"/>
                </a:cubicBezTo>
                <a:cubicBezTo>
                  <a:pt x="286" y="12"/>
                  <a:pt x="285" y="12"/>
                  <a:pt x="284" y="11"/>
                </a:cubicBezTo>
                <a:cubicBezTo>
                  <a:pt x="276" y="4"/>
                  <a:pt x="266" y="0"/>
                  <a:pt x="255" y="0"/>
                </a:cubicBezTo>
                <a:cubicBezTo>
                  <a:pt x="242" y="0"/>
                  <a:pt x="231" y="5"/>
                  <a:pt x="222" y="13"/>
                </a:cubicBezTo>
                <a:cubicBezTo>
                  <a:pt x="220" y="16"/>
                  <a:pt x="218" y="18"/>
                  <a:pt x="216" y="21"/>
                </a:cubicBezTo>
                <a:cubicBezTo>
                  <a:pt x="213" y="26"/>
                  <a:pt x="211" y="31"/>
                  <a:pt x="210" y="37"/>
                </a:cubicBezTo>
                <a:cubicBezTo>
                  <a:pt x="206" y="35"/>
                  <a:pt x="203" y="35"/>
                  <a:pt x="199" y="35"/>
                </a:cubicBezTo>
                <a:cubicBezTo>
                  <a:pt x="190" y="35"/>
                  <a:pt x="182" y="37"/>
                  <a:pt x="176" y="43"/>
                </a:cubicBezTo>
                <a:cubicBezTo>
                  <a:pt x="176" y="43"/>
                  <a:pt x="176" y="43"/>
                  <a:pt x="176" y="43"/>
                </a:cubicBezTo>
                <a:cubicBezTo>
                  <a:pt x="175" y="42"/>
                  <a:pt x="175" y="42"/>
                  <a:pt x="175" y="42"/>
                </a:cubicBezTo>
                <a:cubicBezTo>
                  <a:pt x="174" y="41"/>
                  <a:pt x="173" y="40"/>
                  <a:pt x="172" y="40"/>
                </a:cubicBezTo>
                <a:cubicBezTo>
                  <a:pt x="172" y="39"/>
                  <a:pt x="172" y="39"/>
                  <a:pt x="172" y="39"/>
                </a:cubicBezTo>
                <a:cubicBezTo>
                  <a:pt x="163" y="31"/>
                  <a:pt x="152" y="27"/>
                  <a:pt x="139" y="27"/>
                </a:cubicBezTo>
                <a:cubicBezTo>
                  <a:pt x="125" y="27"/>
                  <a:pt x="112" y="32"/>
                  <a:pt x="102" y="42"/>
                </a:cubicBezTo>
                <a:cubicBezTo>
                  <a:pt x="99" y="45"/>
                  <a:pt x="97" y="48"/>
                  <a:pt x="95" y="51"/>
                </a:cubicBezTo>
                <a:cubicBezTo>
                  <a:pt x="93" y="54"/>
                  <a:pt x="91" y="58"/>
                  <a:pt x="90" y="62"/>
                </a:cubicBezTo>
                <a:cubicBezTo>
                  <a:pt x="88" y="62"/>
                  <a:pt x="86" y="62"/>
                  <a:pt x="84" y="62"/>
                </a:cubicBezTo>
                <a:cubicBezTo>
                  <a:pt x="84" y="62"/>
                  <a:pt x="83" y="62"/>
                  <a:pt x="83" y="62"/>
                </a:cubicBezTo>
                <a:cubicBezTo>
                  <a:pt x="82" y="62"/>
                  <a:pt x="82" y="62"/>
                  <a:pt x="82" y="62"/>
                </a:cubicBezTo>
                <a:cubicBezTo>
                  <a:pt x="71" y="62"/>
                  <a:pt x="61" y="66"/>
                  <a:pt x="52" y="74"/>
                </a:cubicBezTo>
                <a:cubicBezTo>
                  <a:pt x="46" y="80"/>
                  <a:pt x="43" y="87"/>
                  <a:pt x="41" y="94"/>
                </a:cubicBezTo>
                <a:cubicBezTo>
                  <a:pt x="34" y="94"/>
                  <a:pt x="27" y="96"/>
                  <a:pt x="22" y="99"/>
                </a:cubicBezTo>
                <a:cubicBezTo>
                  <a:pt x="18" y="101"/>
                  <a:pt x="15" y="104"/>
                  <a:pt x="12" y="107"/>
                </a:cubicBezTo>
                <a:cubicBezTo>
                  <a:pt x="4" y="115"/>
                  <a:pt x="0" y="126"/>
                  <a:pt x="0" y="138"/>
                </a:cubicBezTo>
                <a:cubicBezTo>
                  <a:pt x="0" y="150"/>
                  <a:pt x="4" y="160"/>
                  <a:pt x="12" y="169"/>
                </a:cubicBezTo>
                <a:cubicBezTo>
                  <a:pt x="21" y="177"/>
                  <a:pt x="31" y="182"/>
                  <a:pt x="43" y="182"/>
                </a:cubicBezTo>
                <a:cubicBezTo>
                  <a:pt x="182" y="181"/>
                  <a:pt x="182" y="181"/>
                  <a:pt x="182" y="181"/>
                </a:cubicBezTo>
                <a:cubicBezTo>
                  <a:pt x="184" y="182"/>
                  <a:pt x="187" y="182"/>
                  <a:pt x="190" y="182"/>
                </a:cubicBezTo>
                <a:cubicBezTo>
                  <a:pt x="193" y="182"/>
                  <a:pt x="196" y="182"/>
                  <a:pt x="198" y="181"/>
                </a:cubicBezTo>
                <a:cubicBezTo>
                  <a:pt x="210" y="179"/>
                  <a:pt x="219" y="174"/>
                  <a:pt x="227" y="166"/>
                </a:cubicBezTo>
                <a:cubicBezTo>
                  <a:pt x="234" y="159"/>
                  <a:pt x="239" y="151"/>
                  <a:pt x="241" y="142"/>
                </a:cubicBezTo>
                <a:cubicBezTo>
                  <a:pt x="241" y="142"/>
                  <a:pt x="241" y="142"/>
                  <a:pt x="241" y="142"/>
                </a:cubicBezTo>
                <a:cubicBezTo>
                  <a:pt x="298" y="142"/>
                  <a:pt x="298" y="142"/>
                  <a:pt x="298" y="142"/>
                </a:cubicBezTo>
                <a:cubicBezTo>
                  <a:pt x="300" y="143"/>
                  <a:pt x="303" y="143"/>
                  <a:pt x="305" y="143"/>
                </a:cubicBezTo>
                <a:cubicBezTo>
                  <a:pt x="308" y="143"/>
                  <a:pt x="311" y="143"/>
                  <a:pt x="313" y="142"/>
                </a:cubicBezTo>
                <a:cubicBezTo>
                  <a:pt x="323" y="141"/>
                  <a:pt x="332" y="136"/>
                  <a:pt x="339" y="129"/>
                </a:cubicBezTo>
                <a:cubicBezTo>
                  <a:pt x="348" y="120"/>
                  <a:pt x="353" y="108"/>
                  <a:pt x="353" y="95"/>
                </a:cubicBezTo>
                <a:cubicBezTo>
                  <a:pt x="353" y="82"/>
                  <a:pt x="348" y="71"/>
                  <a:pt x="339" y="61"/>
                </a:cubicBezTo>
                <a:close/>
                <a:moveTo>
                  <a:pt x="186" y="57"/>
                </a:moveTo>
                <a:cubicBezTo>
                  <a:pt x="186" y="57"/>
                  <a:pt x="186" y="57"/>
                  <a:pt x="186" y="57"/>
                </a:cubicBezTo>
                <a:cubicBezTo>
                  <a:pt x="186" y="57"/>
                  <a:pt x="186" y="57"/>
                  <a:pt x="186" y="57"/>
                </a:cubicBezTo>
                <a:close/>
                <a:moveTo>
                  <a:pt x="190" y="75"/>
                </a:moveTo>
                <a:cubicBezTo>
                  <a:pt x="190" y="73"/>
                  <a:pt x="190" y="72"/>
                  <a:pt x="190" y="70"/>
                </a:cubicBezTo>
                <a:cubicBezTo>
                  <a:pt x="190" y="72"/>
                  <a:pt x="190" y="73"/>
                  <a:pt x="190" y="75"/>
                </a:cubicBezTo>
                <a:close/>
                <a:moveTo>
                  <a:pt x="189" y="67"/>
                </a:moveTo>
                <a:cubicBezTo>
                  <a:pt x="189" y="67"/>
                  <a:pt x="189" y="66"/>
                  <a:pt x="189" y="66"/>
                </a:cubicBezTo>
                <a:cubicBezTo>
                  <a:pt x="189" y="66"/>
                  <a:pt x="189" y="67"/>
                  <a:pt x="189" y="67"/>
                </a:cubicBezTo>
                <a:close/>
                <a:moveTo>
                  <a:pt x="188" y="62"/>
                </a:moveTo>
                <a:cubicBezTo>
                  <a:pt x="188" y="62"/>
                  <a:pt x="188" y="62"/>
                  <a:pt x="188" y="61"/>
                </a:cubicBezTo>
                <a:cubicBezTo>
                  <a:pt x="188" y="62"/>
                  <a:pt x="188" y="62"/>
                  <a:pt x="188" y="62"/>
                </a:cubicBezTo>
                <a:close/>
                <a:moveTo>
                  <a:pt x="219" y="158"/>
                </a:moveTo>
                <a:cubicBezTo>
                  <a:pt x="213" y="164"/>
                  <a:pt x="205" y="168"/>
                  <a:pt x="197" y="169"/>
                </a:cubicBezTo>
                <a:cubicBezTo>
                  <a:pt x="195" y="170"/>
                  <a:pt x="192" y="170"/>
                  <a:pt x="190" y="170"/>
                </a:cubicBezTo>
                <a:cubicBezTo>
                  <a:pt x="187" y="170"/>
                  <a:pt x="185" y="170"/>
                  <a:pt x="183" y="169"/>
                </a:cubicBezTo>
                <a:cubicBezTo>
                  <a:pt x="183" y="169"/>
                  <a:pt x="183" y="169"/>
                  <a:pt x="182" y="169"/>
                </a:cubicBezTo>
                <a:cubicBezTo>
                  <a:pt x="182" y="169"/>
                  <a:pt x="182" y="169"/>
                  <a:pt x="182" y="169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34" y="170"/>
                  <a:pt x="27" y="167"/>
                  <a:pt x="21" y="160"/>
                </a:cubicBezTo>
                <a:cubicBezTo>
                  <a:pt x="15" y="154"/>
                  <a:pt x="12" y="147"/>
                  <a:pt x="12" y="138"/>
                </a:cubicBezTo>
                <a:cubicBezTo>
                  <a:pt x="12" y="129"/>
                  <a:pt x="15" y="122"/>
                  <a:pt x="21" y="115"/>
                </a:cubicBezTo>
                <a:cubicBezTo>
                  <a:pt x="23" y="113"/>
                  <a:pt x="25" y="111"/>
                  <a:pt x="28" y="110"/>
                </a:cubicBezTo>
                <a:cubicBezTo>
                  <a:pt x="32" y="107"/>
                  <a:pt x="37" y="106"/>
                  <a:pt x="43" y="106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49" y="106"/>
                  <a:pt x="52" y="104"/>
                  <a:pt x="52" y="100"/>
                </a:cubicBezTo>
                <a:cubicBezTo>
                  <a:pt x="53" y="94"/>
                  <a:pt x="56" y="88"/>
                  <a:pt x="60" y="83"/>
                </a:cubicBezTo>
                <a:cubicBezTo>
                  <a:pt x="67" y="77"/>
                  <a:pt x="74" y="74"/>
                  <a:pt x="82" y="74"/>
                </a:cubicBezTo>
                <a:cubicBezTo>
                  <a:pt x="83" y="74"/>
                  <a:pt x="83" y="74"/>
                  <a:pt x="83" y="74"/>
                </a:cubicBezTo>
                <a:cubicBezTo>
                  <a:pt x="86" y="74"/>
                  <a:pt x="89" y="74"/>
                  <a:pt x="92" y="75"/>
                </a:cubicBezTo>
                <a:cubicBezTo>
                  <a:pt x="94" y="76"/>
                  <a:pt x="96" y="76"/>
                  <a:pt x="97" y="75"/>
                </a:cubicBezTo>
                <a:cubicBezTo>
                  <a:pt x="99" y="74"/>
                  <a:pt x="100" y="72"/>
                  <a:pt x="100" y="71"/>
                </a:cubicBezTo>
                <a:cubicBezTo>
                  <a:pt x="101" y="66"/>
                  <a:pt x="103" y="61"/>
                  <a:pt x="105" y="57"/>
                </a:cubicBezTo>
                <a:cubicBezTo>
                  <a:pt x="107" y="55"/>
                  <a:pt x="109" y="53"/>
                  <a:pt x="111" y="51"/>
                </a:cubicBezTo>
                <a:cubicBezTo>
                  <a:pt x="119" y="43"/>
                  <a:pt x="128" y="39"/>
                  <a:pt x="139" y="39"/>
                </a:cubicBezTo>
                <a:cubicBezTo>
                  <a:pt x="149" y="39"/>
                  <a:pt x="157" y="42"/>
                  <a:pt x="164" y="48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5" y="49"/>
                  <a:pt x="166" y="50"/>
                  <a:pt x="167" y="51"/>
                </a:cubicBezTo>
                <a:cubicBezTo>
                  <a:pt x="175" y="59"/>
                  <a:pt x="179" y="68"/>
                  <a:pt x="179" y="79"/>
                </a:cubicBezTo>
                <a:cubicBezTo>
                  <a:pt x="179" y="81"/>
                  <a:pt x="179" y="81"/>
                  <a:pt x="179" y="81"/>
                </a:cubicBezTo>
                <a:cubicBezTo>
                  <a:pt x="179" y="82"/>
                  <a:pt x="179" y="84"/>
                  <a:pt x="180" y="85"/>
                </a:cubicBezTo>
                <a:cubicBezTo>
                  <a:pt x="182" y="86"/>
                  <a:pt x="183" y="87"/>
                  <a:pt x="185" y="87"/>
                </a:cubicBezTo>
                <a:cubicBezTo>
                  <a:pt x="186" y="87"/>
                  <a:pt x="188" y="87"/>
                  <a:pt x="190" y="87"/>
                </a:cubicBezTo>
                <a:cubicBezTo>
                  <a:pt x="201" y="87"/>
                  <a:pt x="211" y="90"/>
                  <a:pt x="219" y="99"/>
                </a:cubicBezTo>
                <a:cubicBezTo>
                  <a:pt x="227" y="107"/>
                  <a:pt x="231" y="117"/>
                  <a:pt x="231" y="128"/>
                </a:cubicBezTo>
                <a:cubicBezTo>
                  <a:pt x="231" y="140"/>
                  <a:pt x="227" y="149"/>
                  <a:pt x="219" y="158"/>
                </a:cubicBezTo>
                <a:close/>
                <a:moveTo>
                  <a:pt x="243" y="133"/>
                </a:moveTo>
                <a:cubicBezTo>
                  <a:pt x="243" y="131"/>
                  <a:pt x="243" y="130"/>
                  <a:pt x="243" y="128"/>
                </a:cubicBezTo>
                <a:cubicBezTo>
                  <a:pt x="243" y="130"/>
                  <a:pt x="243" y="131"/>
                  <a:pt x="243" y="133"/>
                </a:cubicBezTo>
                <a:close/>
                <a:moveTo>
                  <a:pt x="243" y="137"/>
                </a:moveTo>
                <a:cubicBezTo>
                  <a:pt x="243" y="136"/>
                  <a:pt x="243" y="135"/>
                  <a:pt x="243" y="135"/>
                </a:cubicBezTo>
                <a:cubicBezTo>
                  <a:pt x="243" y="135"/>
                  <a:pt x="243" y="136"/>
                  <a:pt x="243" y="137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</a:ln>
        </p:spPr>
        <p:txBody>
          <a:bodyPr lIns="121926" tIns="60963" rIns="121926" bIns="60963"/>
          <a:lstStyle/>
          <a:p>
            <a:endParaRPr lang="zh-CN" altLang="en-US"/>
          </a:p>
        </p:txBody>
      </p:sp>
      <p:sp>
        <p:nvSpPr>
          <p:cNvPr id="1034" name="矩形 3083"/>
          <p:cNvSpPr>
            <a:spLocks noChangeArrowheads="1"/>
          </p:cNvSpPr>
          <p:nvPr/>
        </p:nvSpPr>
        <p:spPr bwMode="auto">
          <a:xfrm>
            <a:off x="0" y="5829456"/>
            <a:ext cx="12192000" cy="1029017"/>
          </a:xfrm>
          <a:prstGeom prst="rect">
            <a:avLst/>
          </a:prstGeom>
          <a:solidFill>
            <a:srgbClr val="333333">
              <a:alpha val="50195"/>
            </a:srgbClr>
          </a:solidFill>
          <a:ln w="9525">
            <a:noFill/>
            <a:miter lim="800000"/>
          </a:ln>
        </p:spPr>
        <p:txBody>
          <a:bodyPr lIns="121926" tIns="60963" rIns="121926" bIns="60963"/>
          <a:lstStyle/>
          <a:p>
            <a:endParaRPr lang="zh-CN" altLang="en-US"/>
          </a:p>
        </p:txBody>
      </p:sp>
      <p:grpSp>
        <p:nvGrpSpPr>
          <p:cNvPr id="2" name="组合 3085"/>
          <p:cNvGrpSpPr/>
          <p:nvPr/>
        </p:nvGrpSpPr>
        <p:grpSpPr bwMode="auto">
          <a:xfrm>
            <a:off x="0" y="6809302"/>
            <a:ext cx="12192000" cy="48699"/>
            <a:chOff x="0" y="0"/>
            <a:chExt cx="6620" cy="46"/>
          </a:xfrm>
        </p:grpSpPr>
        <p:sp>
          <p:nvSpPr>
            <p:cNvPr id="1039" name="矩形 3086"/>
            <p:cNvSpPr>
              <a:spLocks noChangeArrowheads="1"/>
            </p:cNvSpPr>
            <p:nvPr/>
          </p:nvSpPr>
          <p:spPr bwMode="auto">
            <a:xfrm>
              <a:off x="0" y="0"/>
              <a:ext cx="1655" cy="46"/>
            </a:xfrm>
            <a:prstGeom prst="rect">
              <a:avLst/>
            </a:prstGeom>
            <a:solidFill>
              <a:srgbClr val="0068B7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" name="矩形 3087"/>
            <p:cNvSpPr>
              <a:spLocks noChangeArrowheads="1"/>
            </p:cNvSpPr>
            <p:nvPr/>
          </p:nvSpPr>
          <p:spPr bwMode="auto">
            <a:xfrm>
              <a:off x="1655" y="0"/>
              <a:ext cx="1655" cy="46"/>
            </a:xfrm>
            <a:prstGeom prst="rect">
              <a:avLst/>
            </a:prstGeom>
            <a:solidFill>
              <a:srgbClr val="32B16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" name="矩形 3088"/>
            <p:cNvSpPr>
              <a:spLocks noChangeArrowheads="1"/>
            </p:cNvSpPr>
            <p:nvPr/>
          </p:nvSpPr>
          <p:spPr bwMode="auto">
            <a:xfrm>
              <a:off x="3310" y="0"/>
              <a:ext cx="1655" cy="46"/>
            </a:xfrm>
            <a:prstGeom prst="rect">
              <a:avLst/>
            </a:prstGeom>
            <a:solidFill>
              <a:srgbClr val="EC694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2" name="矩形 3089"/>
            <p:cNvSpPr>
              <a:spLocks noChangeArrowheads="1"/>
            </p:cNvSpPr>
            <p:nvPr/>
          </p:nvSpPr>
          <p:spPr bwMode="auto">
            <a:xfrm>
              <a:off x="4965" y="0"/>
              <a:ext cx="1655" cy="46"/>
            </a:xfrm>
            <a:prstGeom prst="rect">
              <a:avLst/>
            </a:prstGeom>
            <a:solidFill>
              <a:srgbClr val="448AC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37" name="文本框 3090"/>
          <p:cNvSpPr txBox="1">
            <a:spLocks noChangeArrowheads="1"/>
          </p:cNvSpPr>
          <p:nvPr/>
        </p:nvSpPr>
        <p:spPr bwMode="auto">
          <a:xfrm>
            <a:off x="2550584" y="5982389"/>
            <a:ext cx="6722533" cy="721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26" tIns="60963" rIns="121926" bIns="60963">
            <a:spAutoFit/>
          </a:bodyPr>
          <a:lstStyle/>
          <a:p>
            <a:pPr algn="ctr" eaLnBrk="0" hangingPunct="0"/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北京大唐聆讯通讯设备有限公司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eaLnBrk="0" hangingPunct="0"/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hangingPunct="0"/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官方网址：www.</a:t>
            </a:r>
            <a:r>
              <a:rPr lang="en-US" altLang="zh-CN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bj918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.com        官方热线：</a:t>
            </a:r>
            <a:r>
              <a:rPr lang="en-US" altLang="zh-CN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010-6211-6059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梯形 19"/>
          <p:cNvSpPr/>
          <p:nvPr/>
        </p:nvSpPr>
        <p:spPr>
          <a:xfrm rot="5650931">
            <a:off x="2424064" y="1187923"/>
            <a:ext cx="1389705" cy="1964614"/>
          </a:xfrm>
          <a:prstGeom prst="trapezoid">
            <a:avLst/>
          </a:prstGeom>
          <a:solidFill>
            <a:srgbClr val="32B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5991" y="1754351"/>
            <a:ext cx="1371600" cy="830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大唐</a:t>
            </a:r>
            <a:endParaRPr lang="zh-CN" altLang="en-US" sz="5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04445" y="3136592"/>
            <a:ext cx="4616648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世界就在面前</a:t>
            </a:r>
            <a:endParaRPr lang="zh-CN" altLang="en-US" sz="6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7345" y="297815"/>
            <a:ext cx="1967865" cy="55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7656A"/>
                </a:solidFill>
              </a14:hiddenFill>
            </a:ext>
          </a:extLst>
        </p:spPr>
        <p:txBody>
          <a:bodyPr wrap="square" lIns="0" tIns="0" rIns="0" bIns="0" rtlCol="0">
            <a:spAutoFit/>
          </a:bodyPr>
          <a:p>
            <a:r>
              <a:rPr lang="zh-CN" altLang="en-US" sz="36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大唐聆讯</a:t>
            </a:r>
            <a:endParaRPr lang="zh-CN" altLang="en-US" sz="3600" b="1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616688" y="748425"/>
            <a:ext cx="791062" cy="431800"/>
          </a:xfrm>
          <a:prstGeom prst="homePlate">
            <a:avLst/>
          </a:prstGeom>
          <a:solidFill>
            <a:srgbClr val="44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1.0</a:t>
            </a:r>
            <a:endParaRPr lang="zh-CN" altLang="en-US" dirty="0"/>
          </a:p>
        </p:txBody>
      </p:sp>
      <p:sp>
        <p:nvSpPr>
          <p:cNvPr id="3" name="燕尾形 2"/>
          <p:cNvSpPr/>
          <p:nvPr/>
        </p:nvSpPr>
        <p:spPr>
          <a:xfrm>
            <a:off x="1264875" y="748425"/>
            <a:ext cx="360362" cy="43180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6901" y="818702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应用概述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1990" y="1509822"/>
            <a:ext cx="10015870" cy="1064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随着市场经济的快速发展，企业规模不断扩大，分支机构日益增多，由此产生的内外部商务会议显得尤其重要。</a:t>
            </a:r>
            <a:r>
              <a:rPr lang="zh-CN" altLang="en-US" sz="1600" dirty="0" smtClean="0"/>
              <a:t>把跨地区、跨部门的人员集中起来开会，会产生高额的时间、费用成本。如何实现高效率的沟通，成为棘手难题。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0093" y="3530009"/>
            <a:ext cx="34343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0725" y="2796361"/>
            <a:ext cx="3200400" cy="3569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 smtClean="0"/>
              <a:t>运用视频会议系统不仅可以解决开会的成本问题，还能有效监控异地商务活动的实际情况，对企业内部员工管理和外向沟通都很有必要。</a:t>
            </a:r>
            <a:endParaRPr lang="en-US" altLang="zh-CN" sz="1600" dirty="0" smtClean="0"/>
          </a:p>
          <a:p>
            <a:pPr indent="457200">
              <a:lnSpc>
                <a:spcPct val="150000"/>
              </a:lnSpc>
            </a:pPr>
            <a:r>
              <a:rPr lang="zh-CN" altLang="en-US" sz="1600" dirty="0" smtClean="0"/>
              <a:t>具体应用有：远程会议、远程招聘、跨国会议、远程培训、视频客服、远程竞标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谈判、移动会议、渠道建设、指挥调度等。</a:t>
            </a:r>
            <a:endParaRPr lang="zh-CN" altLang="en-US" sz="1400" dirty="0" smtClean="0"/>
          </a:p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tim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6310" y="2493790"/>
            <a:ext cx="6570921" cy="3917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563526" y="748425"/>
            <a:ext cx="844224" cy="431800"/>
          </a:xfrm>
          <a:prstGeom prst="homePlate">
            <a:avLst/>
          </a:prstGeom>
          <a:solidFill>
            <a:srgbClr val="44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2.0</a:t>
            </a:r>
            <a:endParaRPr lang="zh-CN" altLang="en-US" dirty="0"/>
          </a:p>
        </p:txBody>
      </p:sp>
      <p:sp>
        <p:nvSpPr>
          <p:cNvPr id="3" name="燕尾形 2"/>
          <p:cNvSpPr/>
          <p:nvPr/>
        </p:nvSpPr>
        <p:spPr>
          <a:xfrm>
            <a:off x="1264875" y="748425"/>
            <a:ext cx="360362" cy="43180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6901" y="818702"/>
            <a:ext cx="476412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异地会议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除了出差，别无他法？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0093" y="3551275"/>
            <a:ext cx="34343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8"/>
          <p:cNvSpPr>
            <a:spLocks noChangeArrowheads="1"/>
          </p:cNvSpPr>
          <p:nvPr/>
        </p:nvSpPr>
        <p:spPr bwMode="auto">
          <a:xfrm>
            <a:off x="7472160" y="2209061"/>
            <a:ext cx="1439862" cy="1439862"/>
          </a:xfrm>
          <a:prstGeom prst="ellipse">
            <a:avLst/>
          </a:prstGeom>
          <a:solidFill>
            <a:srgbClr val="EC694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7" name="矩形 9"/>
          <p:cNvSpPr>
            <a:spLocks noChangeArrowheads="1"/>
          </p:cNvSpPr>
          <p:nvPr/>
        </p:nvSpPr>
        <p:spPr bwMode="auto">
          <a:xfrm>
            <a:off x="7689364" y="2754680"/>
            <a:ext cx="95410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高性价</a:t>
            </a:r>
            <a:endParaRPr lang="zh-CN" altLang="en-US" sz="2000" dirty="0"/>
          </a:p>
        </p:txBody>
      </p:sp>
      <p:sp>
        <p:nvSpPr>
          <p:cNvPr id="18" name="椭圆 10"/>
          <p:cNvSpPr>
            <a:spLocks noChangeArrowheads="1"/>
          </p:cNvSpPr>
          <p:nvPr/>
        </p:nvSpPr>
        <p:spPr bwMode="auto">
          <a:xfrm>
            <a:off x="9921328" y="3143033"/>
            <a:ext cx="1370469" cy="1370468"/>
          </a:xfrm>
          <a:prstGeom prst="ellipse">
            <a:avLst/>
          </a:prstGeom>
          <a:solidFill>
            <a:srgbClr val="595959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9" name="矩形 11"/>
          <p:cNvSpPr>
            <a:spLocks noChangeArrowheads="1"/>
          </p:cNvSpPr>
          <p:nvPr/>
        </p:nvSpPr>
        <p:spPr bwMode="auto">
          <a:xfrm>
            <a:off x="10180976" y="3652780"/>
            <a:ext cx="95410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高并发</a:t>
            </a:r>
            <a:endParaRPr lang="zh-CN" altLang="en-US" sz="2000" dirty="0"/>
          </a:p>
        </p:txBody>
      </p:sp>
      <p:sp>
        <p:nvSpPr>
          <p:cNvPr id="20" name="椭圆 12"/>
          <p:cNvSpPr>
            <a:spLocks noChangeArrowheads="1"/>
          </p:cNvSpPr>
          <p:nvPr/>
        </p:nvSpPr>
        <p:spPr bwMode="auto">
          <a:xfrm>
            <a:off x="8206659" y="4045577"/>
            <a:ext cx="1225550" cy="1223963"/>
          </a:xfrm>
          <a:prstGeom prst="ellipse">
            <a:avLst/>
          </a:prstGeom>
          <a:solidFill>
            <a:srgbClr val="0070C0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1" name="矩形 13"/>
          <p:cNvSpPr>
            <a:spLocks noChangeArrowheads="1"/>
          </p:cNvSpPr>
          <p:nvPr/>
        </p:nvSpPr>
        <p:spPr bwMode="auto">
          <a:xfrm>
            <a:off x="8362160" y="4472615"/>
            <a:ext cx="95410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灵活性</a:t>
            </a:r>
            <a:endParaRPr lang="zh-CN" altLang="en-US" sz="2000" dirty="0"/>
          </a:p>
        </p:txBody>
      </p:sp>
      <p:grpSp>
        <p:nvGrpSpPr>
          <p:cNvPr id="62" name="文本5"/>
          <p:cNvGrpSpPr/>
          <p:nvPr/>
        </p:nvGrpSpPr>
        <p:grpSpPr>
          <a:xfrm>
            <a:off x="1781459" y="5144632"/>
            <a:ext cx="4661871" cy="504000"/>
            <a:chOff x="3529420" y="3768228"/>
            <a:chExt cx="2904834" cy="521890"/>
          </a:xfrm>
        </p:grpSpPr>
        <p:sp>
          <p:nvSpPr>
            <p:cNvPr id="63" name="任意多边形 62"/>
            <p:cNvSpPr/>
            <p:nvPr/>
          </p:nvSpPr>
          <p:spPr>
            <a:xfrm>
              <a:off x="3529420" y="3768228"/>
              <a:ext cx="2904834" cy="521890"/>
            </a:xfrm>
            <a:custGeom>
              <a:avLst/>
              <a:gdLst>
                <a:gd name="connsiteX0" fmla="*/ 0 w 2578139"/>
                <a:gd name="connsiteY0" fmla="*/ 86999 h 521890"/>
                <a:gd name="connsiteX1" fmla="*/ 86999 w 2578139"/>
                <a:gd name="connsiteY1" fmla="*/ 0 h 521890"/>
                <a:gd name="connsiteX2" fmla="*/ 2491140 w 2578139"/>
                <a:gd name="connsiteY2" fmla="*/ 0 h 521890"/>
                <a:gd name="connsiteX3" fmla="*/ 2578139 w 2578139"/>
                <a:gd name="connsiteY3" fmla="*/ 86999 h 521890"/>
                <a:gd name="connsiteX4" fmla="*/ 2578139 w 2578139"/>
                <a:gd name="connsiteY4" fmla="*/ 434891 h 521890"/>
                <a:gd name="connsiteX5" fmla="*/ 2491140 w 2578139"/>
                <a:gd name="connsiteY5" fmla="*/ 521890 h 521890"/>
                <a:gd name="connsiteX6" fmla="*/ 86999 w 2578139"/>
                <a:gd name="connsiteY6" fmla="*/ 521890 h 521890"/>
                <a:gd name="connsiteX7" fmla="*/ 0 w 2578139"/>
                <a:gd name="connsiteY7" fmla="*/ 434891 h 521890"/>
                <a:gd name="connsiteX8" fmla="*/ 0 w 2578139"/>
                <a:gd name="connsiteY8" fmla="*/ 86999 h 52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39" h="521890">
                  <a:moveTo>
                    <a:pt x="0" y="86999"/>
                  </a:moveTo>
                  <a:cubicBezTo>
                    <a:pt x="0" y="38951"/>
                    <a:pt x="38951" y="0"/>
                    <a:pt x="86999" y="0"/>
                  </a:cubicBezTo>
                  <a:lnTo>
                    <a:pt x="2491140" y="0"/>
                  </a:lnTo>
                  <a:cubicBezTo>
                    <a:pt x="2539188" y="0"/>
                    <a:pt x="2578139" y="38951"/>
                    <a:pt x="2578139" y="86999"/>
                  </a:cubicBezTo>
                  <a:lnTo>
                    <a:pt x="2578139" y="434891"/>
                  </a:lnTo>
                  <a:cubicBezTo>
                    <a:pt x="2578139" y="482939"/>
                    <a:pt x="2539188" y="521890"/>
                    <a:pt x="2491140" y="521890"/>
                  </a:cubicBezTo>
                  <a:lnTo>
                    <a:pt x="86999" y="521890"/>
                  </a:lnTo>
                  <a:cubicBezTo>
                    <a:pt x="38951" y="521890"/>
                    <a:pt x="0" y="482939"/>
                    <a:pt x="0" y="434891"/>
                  </a:cubicBezTo>
                  <a:lnTo>
                    <a:pt x="0" y="86999"/>
                  </a:lnTo>
                  <a:close/>
                </a:path>
              </a:pathLst>
            </a:custGeom>
            <a:gradFill>
              <a:gsLst>
                <a:gs pos="100000">
                  <a:srgbClr val="FFFFFF"/>
                </a:gs>
                <a:gs pos="51657">
                  <a:srgbClr val="F0F0F0"/>
                </a:gs>
                <a:gs pos="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</a:ln>
            <a:effectLst>
              <a:outerShdw blurRad="63500" sx="101000" sy="101000" algn="ctr" rotWithShape="0">
                <a:prstClr val="black">
                  <a:alpha val="8000"/>
                </a:prstClr>
              </a:outerShdw>
            </a:effectLst>
          </p:spPr>
          <p:txBody>
            <a:bodyPr wrap="none" anchor="ctr"/>
            <a:lstStyle/>
            <a:p>
              <a:endParaRPr lang="zh-CN" altLang="en-US" sz="16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3554821" y="3773613"/>
              <a:ext cx="2872808" cy="496490"/>
            </a:xfrm>
            <a:custGeom>
              <a:avLst/>
              <a:gdLst>
                <a:gd name="connsiteX0" fmla="*/ 0 w 2578139"/>
                <a:gd name="connsiteY0" fmla="*/ 86999 h 521890"/>
                <a:gd name="connsiteX1" fmla="*/ 86999 w 2578139"/>
                <a:gd name="connsiteY1" fmla="*/ 0 h 521890"/>
                <a:gd name="connsiteX2" fmla="*/ 2491140 w 2578139"/>
                <a:gd name="connsiteY2" fmla="*/ 0 h 521890"/>
                <a:gd name="connsiteX3" fmla="*/ 2578139 w 2578139"/>
                <a:gd name="connsiteY3" fmla="*/ 86999 h 521890"/>
                <a:gd name="connsiteX4" fmla="*/ 2578139 w 2578139"/>
                <a:gd name="connsiteY4" fmla="*/ 434891 h 521890"/>
                <a:gd name="connsiteX5" fmla="*/ 2491140 w 2578139"/>
                <a:gd name="connsiteY5" fmla="*/ 521890 h 521890"/>
                <a:gd name="connsiteX6" fmla="*/ 86999 w 2578139"/>
                <a:gd name="connsiteY6" fmla="*/ 521890 h 521890"/>
                <a:gd name="connsiteX7" fmla="*/ 0 w 2578139"/>
                <a:gd name="connsiteY7" fmla="*/ 434891 h 521890"/>
                <a:gd name="connsiteX8" fmla="*/ 0 w 2578139"/>
                <a:gd name="connsiteY8" fmla="*/ 86999 h 52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39" h="521890">
                  <a:moveTo>
                    <a:pt x="0" y="86999"/>
                  </a:moveTo>
                  <a:cubicBezTo>
                    <a:pt x="0" y="38951"/>
                    <a:pt x="38951" y="0"/>
                    <a:pt x="86999" y="0"/>
                  </a:cubicBezTo>
                  <a:lnTo>
                    <a:pt x="2491140" y="0"/>
                  </a:lnTo>
                  <a:cubicBezTo>
                    <a:pt x="2539188" y="0"/>
                    <a:pt x="2578139" y="38951"/>
                    <a:pt x="2578139" y="86999"/>
                  </a:cubicBezTo>
                  <a:lnTo>
                    <a:pt x="2578139" y="434891"/>
                  </a:lnTo>
                  <a:cubicBezTo>
                    <a:pt x="2578139" y="482939"/>
                    <a:pt x="2539188" y="521890"/>
                    <a:pt x="2491140" y="521890"/>
                  </a:cubicBezTo>
                  <a:lnTo>
                    <a:pt x="86999" y="521890"/>
                  </a:lnTo>
                  <a:cubicBezTo>
                    <a:pt x="38951" y="521890"/>
                    <a:pt x="0" y="482939"/>
                    <a:pt x="0" y="434891"/>
                  </a:cubicBezTo>
                  <a:lnTo>
                    <a:pt x="0" y="86999"/>
                  </a:lnTo>
                  <a:close/>
                </a:path>
              </a:pathLst>
            </a:custGeom>
            <a:gradFill rotWithShape="1">
              <a:gsLst>
                <a:gs pos="98000">
                  <a:srgbClr val="F9F9F9"/>
                </a:gs>
                <a:gs pos="100000">
                  <a:srgbClr val="FFFFFF"/>
                </a:gs>
                <a:gs pos="51657">
                  <a:srgbClr val="E8E8E8"/>
                </a:gs>
                <a:gs pos="50000">
                  <a:srgbClr val="ECECEC"/>
                </a:gs>
                <a:gs pos="8000">
                  <a:srgbClr val="F8F8F8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r>
                <a:rPr lang="zh-CN" altLang="en-US" dirty="0" smtClean="0"/>
                <a:t>突发事件无法及时建立有效沟通，反应滞后</a:t>
              </a:r>
              <a:endParaRPr lang="zh-CN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文本6"/>
          <p:cNvGrpSpPr/>
          <p:nvPr/>
        </p:nvGrpSpPr>
        <p:grpSpPr>
          <a:xfrm>
            <a:off x="1781458" y="1972389"/>
            <a:ext cx="4300366" cy="504000"/>
            <a:chOff x="3529420" y="4352746"/>
            <a:chExt cx="2904834" cy="521890"/>
          </a:xfrm>
        </p:grpSpPr>
        <p:sp>
          <p:nvSpPr>
            <p:cNvPr id="66" name="任意多边形 65"/>
            <p:cNvSpPr/>
            <p:nvPr/>
          </p:nvSpPr>
          <p:spPr>
            <a:xfrm>
              <a:off x="3529420" y="4352746"/>
              <a:ext cx="2904833" cy="521890"/>
            </a:xfrm>
            <a:custGeom>
              <a:avLst/>
              <a:gdLst>
                <a:gd name="connsiteX0" fmla="*/ 0 w 2578139"/>
                <a:gd name="connsiteY0" fmla="*/ 86999 h 521890"/>
                <a:gd name="connsiteX1" fmla="*/ 86999 w 2578139"/>
                <a:gd name="connsiteY1" fmla="*/ 0 h 521890"/>
                <a:gd name="connsiteX2" fmla="*/ 2491140 w 2578139"/>
                <a:gd name="connsiteY2" fmla="*/ 0 h 521890"/>
                <a:gd name="connsiteX3" fmla="*/ 2578139 w 2578139"/>
                <a:gd name="connsiteY3" fmla="*/ 86999 h 521890"/>
                <a:gd name="connsiteX4" fmla="*/ 2578139 w 2578139"/>
                <a:gd name="connsiteY4" fmla="*/ 434891 h 521890"/>
                <a:gd name="connsiteX5" fmla="*/ 2491140 w 2578139"/>
                <a:gd name="connsiteY5" fmla="*/ 521890 h 521890"/>
                <a:gd name="connsiteX6" fmla="*/ 86999 w 2578139"/>
                <a:gd name="connsiteY6" fmla="*/ 521890 h 521890"/>
                <a:gd name="connsiteX7" fmla="*/ 0 w 2578139"/>
                <a:gd name="connsiteY7" fmla="*/ 434891 h 521890"/>
                <a:gd name="connsiteX8" fmla="*/ 0 w 2578139"/>
                <a:gd name="connsiteY8" fmla="*/ 86999 h 52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39" h="521890">
                  <a:moveTo>
                    <a:pt x="0" y="86999"/>
                  </a:moveTo>
                  <a:cubicBezTo>
                    <a:pt x="0" y="38951"/>
                    <a:pt x="38951" y="0"/>
                    <a:pt x="86999" y="0"/>
                  </a:cubicBezTo>
                  <a:lnTo>
                    <a:pt x="2491140" y="0"/>
                  </a:lnTo>
                  <a:cubicBezTo>
                    <a:pt x="2539188" y="0"/>
                    <a:pt x="2578139" y="38951"/>
                    <a:pt x="2578139" y="86999"/>
                  </a:cubicBezTo>
                  <a:lnTo>
                    <a:pt x="2578139" y="434891"/>
                  </a:lnTo>
                  <a:cubicBezTo>
                    <a:pt x="2578139" y="482939"/>
                    <a:pt x="2539188" y="521890"/>
                    <a:pt x="2491140" y="521890"/>
                  </a:cubicBezTo>
                  <a:lnTo>
                    <a:pt x="86999" y="521890"/>
                  </a:lnTo>
                  <a:cubicBezTo>
                    <a:pt x="38951" y="521890"/>
                    <a:pt x="0" y="482939"/>
                    <a:pt x="0" y="434891"/>
                  </a:cubicBezTo>
                  <a:lnTo>
                    <a:pt x="0" y="86999"/>
                  </a:lnTo>
                  <a:close/>
                </a:path>
              </a:pathLst>
            </a:custGeom>
            <a:gradFill>
              <a:gsLst>
                <a:gs pos="100000">
                  <a:srgbClr val="FFFFFF"/>
                </a:gs>
                <a:gs pos="51657">
                  <a:srgbClr val="F0F0F0"/>
                </a:gs>
                <a:gs pos="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</a:ln>
            <a:effectLst>
              <a:outerShdw blurRad="63500" sx="101000" sy="101000" algn="ctr" rotWithShape="0">
                <a:prstClr val="black">
                  <a:alpha val="8000"/>
                </a:prstClr>
              </a:outerShdw>
            </a:effectLst>
          </p:spPr>
          <p:txBody>
            <a:bodyPr wrap="none" anchor="ctr"/>
            <a:lstStyle/>
            <a:p>
              <a:endParaRPr lang="zh-CN" altLang="en-US" sz="16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3554821" y="4358131"/>
              <a:ext cx="2879433" cy="496490"/>
            </a:xfrm>
            <a:custGeom>
              <a:avLst/>
              <a:gdLst>
                <a:gd name="connsiteX0" fmla="*/ 0 w 2578139"/>
                <a:gd name="connsiteY0" fmla="*/ 86999 h 521890"/>
                <a:gd name="connsiteX1" fmla="*/ 86999 w 2578139"/>
                <a:gd name="connsiteY1" fmla="*/ 0 h 521890"/>
                <a:gd name="connsiteX2" fmla="*/ 2491140 w 2578139"/>
                <a:gd name="connsiteY2" fmla="*/ 0 h 521890"/>
                <a:gd name="connsiteX3" fmla="*/ 2578139 w 2578139"/>
                <a:gd name="connsiteY3" fmla="*/ 86999 h 521890"/>
                <a:gd name="connsiteX4" fmla="*/ 2578139 w 2578139"/>
                <a:gd name="connsiteY4" fmla="*/ 434891 h 521890"/>
                <a:gd name="connsiteX5" fmla="*/ 2491140 w 2578139"/>
                <a:gd name="connsiteY5" fmla="*/ 521890 h 521890"/>
                <a:gd name="connsiteX6" fmla="*/ 86999 w 2578139"/>
                <a:gd name="connsiteY6" fmla="*/ 521890 h 521890"/>
                <a:gd name="connsiteX7" fmla="*/ 0 w 2578139"/>
                <a:gd name="connsiteY7" fmla="*/ 434891 h 521890"/>
                <a:gd name="connsiteX8" fmla="*/ 0 w 2578139"/>
                <a:gd name="connsiteY8" fmla="*/ 86999 h 52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39" h="521890">
                  <a:moveTo>
                    <a:pt x="0" y="86999"/>
                  </a:moveTo>
                  <a:cubicBezTo>
                    <a:pt x="0" y="38951"/>
                    <a:pt x="38951" y="0"/>
                    <a:pt x="86999" y="0"/>
                  </a:cubicBezTo>
                  <a:lnTo>
                    <a:pt x="2491140" y="0"/>
                  </a:lnTo>
                  <a:cubicBezTo>
                    <a:pt x="2539188" y="0"/>
                    <a:pt x="2578139" y="38951"/>
                    <a:pt x="2578139" y="86999"/>
                  </a:cubicBezTo>
                  <a:lnTo>
                    <a:pt x="2578139" y="434891"/>
                  </a:lnTo>
                  <a:cubicBezTo>
                    <a:pt x="2578139" y="482939"/>
                    <a:pt x="2539188" y="521890"/>
                    <a:pt x="2491140" y="521890"/>
                  </a:cubicBezTo>
                  <a:lnTo>
                    <a:pt x="86999" y="521890"/>
                  </a:lnTo>
                  <a:cubicBezTo>
                    <a:pt x="38951" y="521890"/>
                    <a:pt x="0" y="482939"/>
                    <a:pt x="0" y="434891"/>
                  </a:cubicBezTo>
                  <a:lnTo>
                    <a:pt x="0" y="86999"/>
                  </a:lnTo>
                  <a:close/>
                </a:path>
              </a:pathLst>
            </a:custGeom>
            <a:gradFill rotWithShape="1">
              <a:gsLst>
                <a:gs pos="98000">
                  <a:srgbClr val="F9F9F9"/>
                </a:gs>
                <a:gs pos="100000">
                  <a:srgbClr val="FFFFFF"/>
                </a:gs>
                <a:gs pos="51657">
                  <a:srgbClr val="E8E8E8"/>
                </a:gs>
                <a:gs pos="50000">
                  <a:srgbClr val="ECECEC"/>
                </a:gs>
                <a:gs pos="8000">
                  <a:srgbClr val="F8F8F8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</a:rPr>
                <a:t>企业组织构架庞大且分支众多，沟通难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文本2"/>
          <p:cNvGrpSpPr/>
          <p:nvPr/>
        </p:nvGrpSpPr>
        <p:grpSpPr>
          <a:xfrm>
            <a:off x="1778556" y="2846587"/>
            <a:ext cx="4303267" cy="504000"/>
            <a:chOff x="3529420" y="2014677"/>
            <a:chExt cx="2904833" cy="521890"/>
          </a:xfrm>
        </p:grpSpPr>
        <p:sp>
          <p:nvSpPr>
            <p:cNvPr id="69" name="任意多边形 68"/>
            <p:cNvSpPr/>
            <p:nvPr/>
          </p:nvSpPr>
          <p:spPr>
            <a:xfrm>
              <a:off x="3529420" y="2014677"/>
              <a:ext cx="2904833" cy="521890"/>
            </a:xfrm>
            <a:custGeom>
              <a:avLst/>
              <a:gdLst>
                <a:gd name="connsiteX0" fmla="*/ 0 w 2578139"/>
                <a:gd name="connsiteY0" fmla="*/ 86999 h 521890"/>
                <a:gd name="connsiteX1" fmla="*/ 86999 w 2578139"/>
                <a:gd name="connsiteY1" fmla="*/ 0 h 521890"/>
                <a:gd name="connsiteX2" fmla="*/ 2491140 w 2578139"/>
                <a:gd name="connsiteY2" fmla="*/ 0 h 521890"/>
                <a:gd name="connsiteX3" fmla="*/ 2578139 w 2578139"/>
                <a:gd name="connsiteY3" fmla="*/ 86999 h 521890"/>
                <a:gd name="connsiteX4" fmla="*/ 2578139 w 2578139"/>
                <a:gd name="connsiteY4" fmla="*/ 434891 h 521890"/>
                <a:gd name="connsiteX5" fmla="*/ 2491140 w 2578139"/>
                <a:gd name="connsiteY5" fmla="*/ 521890 h 521890"/>
                <a:gd name="connsiteX6" fmla="*/ 86999 w 2578139"/>
                <a:gd name="connsiteY6" fmla="*/ 521890 h 521890"/>
                <a:gd name="connsiteX7" fmla="*/ 0 w 2578139"/>
                <a:gd name="connsiteY7" fmla="*/ 434891 h 521890"/>
                <a:gd name="connsiteX8" fmla="*/ 0 w 2578139"/>
                <a:gd name="connsiteY8" fmla="*/ 86999 h 52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39" h="521890">
                  <a:moveTo>
                    <a:pt x="0" y="86999"/>
                  </a:moveTo>
                  <a:cubicBezTo>
                    <a:pt x="0" y="38951"/>
                    <a:pt x="38951" y="0"/>
                    <a:pt x="86999" y="0"/>
                  </a:cubicBezTo>
                  <a:lnTo>
                    <a:pt x="2491140" y="0"/>
                  </a:lnTo>
                  <a:cubicBezTo>
                    <a:pt x="2539188" y="0"/>
                    <a:pt x="2578139" y="38951"/>
                    <a:pt x="2578139" y="86999"/>
                  </a:cubicBezTo>
                  <a:lnTo>
                    <a:pt x="2578139" y="434891"/>
                  </a:lnTo>
                  <a:cubicBezTo>
                    <a:pt x="2578139" y="482939"/>
                    <a:pt x="2539188" y="521890"/>
                    <a:pt x="2491140" y="521890"/>
                  </a:cubicBezTo>
                  <a:lnTo>
                    <a:pt x="86999" y="521890"/>
                  </a:lnTo>
                  <a:cubicBezTo>
                    <a:pt x="38951" y="521890"/>
                    <a:pt x="0" y="482939"/>
                    <a:pt x="0" y="434891"/>
                  </a:cubicBezTo>
                  <a:lnTo>
                    <a:pt x="0" y="86999"/>
                  </a:lnTo>
                  <a:close/>
                </a:path>
              </a:pathLst>
            </a:custGeom>
            <a:gradFill>
              <a:gsLst>
                <a:gs pos="100000">
                  <a:srgbClr val="FFFFFF"/>
                </a:gs>
                <a:gs pos="51657">
                  <a:srgbClr val="F0F0F0"/>
                </a:gs>
                <a:gs pos="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</a:ln>
            <a:effectLst>
              <a:outerShdw blurRad="63500" sx="101000" sy="101000" algn="ctr" rotWithShape="0">
                <a:prstClr val="black">
                  <a:alpha val="8000"/>
                </a:prstClr>
              </a:outerShdw>
            </a:effectLst>
          </p:spPr>
          <p:txBody>
            <a:bodyPr wrap="none" anchor="ctr"/>
            <a:lstStyle/>
            <a:p>
              <a:endParaRPr lang="zh-CN" altLang="en-US" sz="1600" kern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3554821" y="2023962"/>
              <a:ext cx="2491006" cy="496490"/>
            </a:xfrm>
            <a:custGeom>
              <a:avLst/>
              <a:gdLst>
                <a:gd name="connsiteX0" fmla="*/ 0 w 2578139"/>
                <a:gd name="connsiteY0" fmla="*/ 86999 h 521890"/>
                <a:gd name="connsiteX1" fmla="*/ 86999 w 2578139"/>
                <a:gd name="connsiteY1" fmla="*/ 0 h 521890"/>
                <a:gd name="connsiteX2" fmla="*/ 2491140 w 2578139"/>
                <a:gd name="connsiteY2" fmla="*/ 0 h 521890"/>
                <a:gd name="connsiteX3" fmla="*/ 2578139 w 2578139"/>
                <a:gd name="connsiteY3" fmla="*/ 86999 h 521890"/>
                <a:gd name="connsiteX4" fmla="*/ 2578139 w 2578139"/>
                <a:gd name="connsiteY4" fmla="*/ 434891 h 521890"/>
                <a:gd name="connsiteX5" fmla="*/ 2491140 w 2578139"/>
                <a:gd name="connsiteY5" fmla="*/ 521890 h 521890"/>
                <a:gd name="connsiteX6" fmla="*/ 86999 w 2578139"/>
                <a:gd name="connsiteY6" fmla="*/ 521890 h 521890"/>
                <a:gd name="connsiteX7" fmla="*/ 0 w 2578139"/>
                <a:gd name="connsiteY7" fmla="*/ 434891 h 521890"/>
                <a:gd name="connsiteX8" fmla="*/ 0 w 2578139"/>
                <a:gd name="connsiteY8" fmla="*/ 86999 h 52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39" h="521890">
                  <a:moveTo>
                    <a:pt x="0" y="86999"/>
                  </a:moveTo>
                  <a:cubicBezTo>
                    <a:pt x="0" y="38951"/>
                    <a:pt x="38951" y="0"/>
                    <a:pt x="86999" y="0"/>
                  </a:cubicBezTo>
                  <a:lnTo>
                    <a:pt x="2491140" y="0"/>
                  </a:lnTo>
                  <a:cubicBezTo>
                    <a:pt x="2539188" y="0"/>
                    <a:pt x="2578139" y="38951"/>
                    <a:pt x="2578139" y="86999"/>
                  </a:cubicBezTo>
                  <a:lnTo>
                    <a:pt x="2578139" y="434891"/>
                  </a:lnTo>
                  <a:cubicBezTo>
                    <a:pt x="2578139" y="482939"/>
                    <a:pt x="2539188" y="521890"/>
                    <a:pt x="2491140" y="521890"/>
                  </a:cubicBezTo>
                  <a:lnTo>
                    <a:pt x="86999" y="521890"/>
                  </a:lnTo>
                  <a:cubicBezTo>
                    <a:pt x="38951" y="521890"/>
                    <a:pt x="0" y="482939"/>
                    <a:pt x="0" y="434891"/>
                  </a:cubicBezTo>
                  <a:lnTo>
                    <a:pt x="0" y="86999"/>
                  </a:lnTo>
                  <a:close/>
                </a:path>
              </a:pathLst>
            </a:custGeom>
            <a:gradFill rotWithShape="1">
              <a:gsLst>
                <a:gs pos="98000">
                  <a:srgbClr val="F9F9F9"/>
                </a:gs>
                <a:gs pos="100000">
                  <a:srgbClr val="FFFFFF"/>
                </a:gs>
                <a:gs pos="51657">
                  <a:srgbClr val="E8E8E8"/>
                </a:gs>
                <a:gs pos="50000">
                  <a:srgbClr val="ECECEC"/>
                </a:gs>
                <a:gs pos="8000">
                  <a:srgbClr val="F8F8F8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lvl="0"/>
              <a:r>
                <a:rPr lang="zh-CN" altLang="en-US" dirty="0" smtClean="0"/>
                <a:t>高昂的差旅支出，令众多企业不堪重负</a:t>
              </a:r>
              <a:endParaRPr lang="zh-CN" altLang="en-US" dirty="0"/>
            </a:p>
          </p:txBody>
        </p:sp>
      </p:grpSp>
      <p:grpSp>
        <p:nvGrpSpPr>
          <p:cNvPr id="74" name="深色1"/>
          <p:cNvGrpSpPr/>
          <p:nvPr/>
        </p:nvGrpSpPr>
        <p:grpSpPr>
          <a:xfrm>
            <a:off x="986161" y="2846586"/>
            <a:ext cx="720361" cy="504000"/>
            <a:chOff x="2976217" y="2014676"/>
            <a:chExt cx="521890" cy="521890"/>
          </a:xfrm>
        </p:grpSpPr>
        <p:sp>
          <p:nvSpPr>
            <p:cNvPr id="75" name="圆角矩形 74"/>
            <p:cNvSpPr/>
            <p:nvPr/>
          </p:nvSpPr>
          <p:spPr>
            <a:xfrm>
              <a:off x="2976217" y="2014676"/>
              <a:ext cx="521890" cy="521890"/>
            </a:xfrm>
            <a:prstGeom prst="roundRect">
              <a:avLst>
                <a:gd name="adj" fmla="val 16670"/>
              </a:avLst>
            </a:prstGeom>
            <a:gradFill>
              <a:gsLst>
                <a:gs pos="100000">
                  <a:srgbClr val="2676FF">
                    <a:lumMod val="20000"/>
                    <a:lumOff val="80000"/>
                  </a:srgbClr>
                </a:gs>
                <a:gs pos="51657">
                  <a:srgbClr val="2676FF">
                    <a:lumMod val="60000"/>
                    <a:lumOff val="40000"/>
                  </a:srgbClr>
                </a:gs>
                <a:gs pos="0">
                  <a:srgbClr val="2676FF">
                    <a:lumMod val="20000"/>
                    <a:lumOff val="80000"/>
                  </a:srgbClr>
                </a:gs>
              </a:gsLst>
              <a:lin ang="5400000" scaled="1"/>
            </a:gradFill>
            <a:ln w="9525">
              <a:solidFill>
                <a:srgbClr val="2676FF">
                  <a:lumMod val="60000"/>
                  <a:lumOff val="40000"/>
                </a:srgbClr>
              </a:solidFill>
              <a:round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</p:sp>
        <p:sp>
          <p:nvSpPr>
            <p:cNvPr id="76" name="圆角矩形 75"/>
            <p:cNvSpPr/>
            <p:nvPr/>
          </p:nvSpPr>
          <p:spPr>
            <a:xfrm>
              <a:off x="3001617" y="2027376"/>
              <a:ext cx="471090" cy="496490"/>
            </a:xfrm>
            <a:prstGeom prst="roundRect">
              <a:avLst>
                <a:gd name="adj" fmla="val 16670"/>
              </a:avLst>
            </a:prstGeom>
            <a:gradFill rotWithShape="1">
              <a:gsLst>
                <a:gs pos="98000">
                  <a:srgbClr val="2676FF">
                    <a:lumMod val="60000"/>
                    <a:lumOff val="40000"/>
                  </a:srgbClr>
                </a:gs>
                <a:gs pos="100000">
                  <a:srgbClr val="2676FF">
                    <a:lumMod val="40000"/>
                    <a:lumOff val="60000"/>
                  </a:srgbClr>
                </a:gs>
                <a:gs pos="51657">
                  <a:srgbClr val="2676FF"/>
                </a:gs>
                <a:gs pos="50000">
                  <a:srgbClr val="2676FF">
                    <a:alpha val="70000"/>
                  </a:srgbClr>
                </a:gs>
                <a:gs pos="8000">
                  <a:srgbClr val="2676FF">
                    <a:lumMod val="60000"/>
                    <a:lumOff val="40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7" name="深色4"/>
          <p:cNvGrpSpPr/>
          <p:nvPr/>
        </p:nvGrpSpPr>
        <p:grpSpPr>
          <a:xfrm>
            <a:off x="989061" y="5144632"/>
            <a:ext cx="720361" cy="504000"/>
            <a:chOff x="2976217" y="3768228"/>
            <a:chExt cx="521890" cy="521890"/>
          </a:xfrm>
        </p:grpSpPr>
        <p:sp>
          <p:nvSpPr>
            <p:cNvPr id="78" name="圆角矩形 77"/>
            <p:cNvSpPr/>
            <p:nvPr/>
          </p:nvSpPr>
          <p:spPr>
            <a:xfrm>
              <a:off x="2976217" y="3768228"/>
              <a:ext cx="521890" cy="521890"/>
            </a:xfrm>
            <a:prstGeom prst="roundRect">
              <a:avLst>
                <a:gd name="adj" fmla="val 16670"/>
              </a:avLst>
            </a:prstGeom>
            <a:gradFill>
              <a:gsLst>
                <a:gs pos="100000">
                  <a:srgbClr val="2676FF">
                    <a:lumMod val="20000"/>
                    <a:lumOff val="80000"/>
                  </a:srgbClr>
                </a:gs>
                <a:gs pos="51657">
                  <a:srgbClr val="2676FF">
                    <a:lumMod val="60000"/>
                    <a:lumOff val="40000"/>
                  </a:srgbClr>
                </a:gs>
                <a:gs pos="0">
                  <a:srgbClr val="2676FF">
                    <a:lumMod val="20000"/>
                    <a:lumOff val="80000"/>
                  </a:srgbClr>
                </a:gs>
              </a:gsLst>
              <a:lin ang="5400000" scaled="1"/>
            </a:gradFill>
            <a:ln w="9525">
              <a:solidFill>
                <a:srgbClr val="2676FF">
                  <a:lumMod val="60000"/>
                  <a:lumOff val="40000"/>
                </a:srgbClr>
              </a:solidFill>
              <a:round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</p:sp>
        <p:sp>
          <p:nvSpPr>
            <p:cNvPr id="79" name="圆角矩形 78"/>
            <p:cNvSpPr/>
            <p:nvPr/>
          </p:nvSpPr>
          <p:spPr>
            <a:xfrm>
              <a:off x="3001617" y="3780928"/>
              <a:ext cx="471090" cy="496490"/>
            </a:xfrm>
            <a:prstGeom prst="roundRect">
              <a:avLst>
                <a:gd name="adj" fmla="val 16670"/>
              </a:avLst>
            </a:prstGeom>
            <a:gradFill rotWithShape="1">
              <a:gsLst>
                <a:gs pos="98000">
                  <a:srgbClr val="2676FF">
                    <a:lumMod val="60000"/>
                    <a:lumOff val="40000"/>
                  </a:srgbClr>
                </a:gs>
                <a:gs pos="100000">
                  <a:srgbClr val="2676FF">
                    <a:lumMod val="40000"/>
                    <a:lumOff val="60000"/>
                  </a:srgbClr>
                </a:gs>
                <a:gs pos="51657">
                  <a:srgbClr val="2676FF"/>
                </a:gs>
                <a:gs pos="50000">
                  <a:srgbClr val="2676FF">
                    <a:alpha val="70000"/>
                  </a:srgbClr>
                </a:gs>
                <a:gs pos="8000">
                  <a:srgbClr val="2676FF">
                    <a:lumMod val="60000"/>
                    <a:lumOff val="40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kern="0" dirty="0" smtClean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0" name="深色5"/>
          <p:cNvGrpSpPr/>
          <p:nvPr/>
        </p:nvGrpSpPr>
        <p:grpSpPr>
          <a:xfrm>
            <a:off x="989061" y="1972389"/>
            <a:ext cx="720361" cy="504000"/>
            <a:chOff x="2976217" y="4352746"/>
            <a:chExt cx="521890" cy="521890"/>
          </a:xfrm>
        </p:grpSpPr>
        <p:sp>
          <p:nvSpPr>
            <p:cNvPr id="81" name="圆角矩形 80"/>
            <p:cNvSpPr/>
            <p:nvPr/>
          </p:nvSpPr>
          <p:spPr>
            <a:xfrm>
              <a:off x="2976217" y="4352746"/>
              <a:ext cx="521890" cy="521890"/>
            </a:xfrm>
            <a:prstGeom prst="roundRect">
              <a:avLst>
                <a:gd name="adj" fmla="val 16670"/>
              </a:avLst>
            </a:prstGeom>
            <a:gradFill>
              <a:gsLst>
                <a:gs pos="100000">
                  <a:srgbClr val="2676FF">
                    <a:lumMod val="20000"/>
                    <a:lumOff val="80000"/>
                  </a:srgbClr>
                </a:gs>
                <a:gs pos="51657">
                  <a:srgbClr val="2676FF">
                    <a:lumMod val="60000"/>
                    <a:lumOff val="40000"/>
                  </a:srgbClr>
                </a:gs>
                <a:gs pos="0">
                  <a:srgbClr val="2676FF">
                    <a:lumMod val="20000"/>
                    <a:lumOff val="80000"/>
                  </a:srgbClr>
                </a:gs>
              </a:gsLst>
              <a:lin ang="5400000" scaled="1"/>
            </a:gradFill>
            <a:ln w="9525">
              <a:solidFill>
                <a:srgbClr val="2676FF">
                  <a:lumMod val="60000"/>
                  <a:lumOff val="40000"/>
                </a:srgbClr>
              </a:solidFill>
              <a:round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</p:sp>
        <p:sp>
          <p:nvSpPr>
            <p:cNvPr id="82" name="圆角矩形 81"/>
            <p:cNvSpPr/>
            <p:nvPr/>
          </p:nvSpPr>
          <p:spPr>
            <a:xfrm>
              <a:off x="3001617" y="4365446"/>
              <a:ext cx="471090" cy="496490"/>
            </a:xfrm>
            <a:prstGeom prst="roundRect">
              <a:avLst>
                <a:gd name="adj" fmla="val 16670"/>
              </a:avLst>
            </a:prstGeom>
            <a:gradFill rotWithShape="1">
              <a:gsLst>
                <a:gs pos="98000">
                  <a:srgbClr val="2676FF">
                    <a:lumMod val="60000"/>
                    <a:lumOff val="40000"/>
                  </a:srgbClr>
                </a:gs>
                <a:gs pos="100000">
                  <a:srgbClr val="2676FF">
                    <a:lumMod val="40000"/>
                    <a:lumOff val="60000"/>
                  </a:srgbClr>
                </a:gs>
                <a:gs pos="51657">
                  <a:srgbClr val="2676FF"/>
                </a:gs>
                <a:gs pos="50000">
                  <a:srgbClr val="2676FF">
                    <a:alpha val="70000"/>
                  </a:srgbClr>
                </a:gs>
                <a:gs pos="8000">
                  <a:srgbClr val="2676FF">
                    <a:lumMod val="60000"/>
                    <a:lumOff val="40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9" name="文本5"/>
          <p:cNvGrpSpPr/>
          <p:nvPr/>
        </p:nvGrpSpPr>
        <p:grpSpPr>
          <a:xfrm>
            <a:off x="1767985" y="3690456"/>
            <a:ext cx="4313838" cy="504000"/>
            <a:chOff x="3529420" y="3768228"/>
            <a:chExt cx="2904834" cy="521890"/>
          </a:xfrm>
        </p:grpSpPr>
        <p:sp>
          <p:nvSpPr>
            <p:cNvPr id="90" name="任意多边形 89"/>
            <p:cNvSpPr/>
            <p:nvPr/>
          </p:nvSpPr>
          <p:spPr>
            <a:xfrm>
              <a:off x="3529420" y="3768228"/>
              <a:ext cx="2904834" cy="521890"/>
            </a:xfrm>
            <a:custGeom>
              <a:avLst/>
              <a:gdLst>
                <a:gd name="connsiteX0" fmla="*/ 0 w 2578139"/>
                <a:gd name="connsiteY0" fmla="*/ 86999 h 521890"/>
                <a:gd name="connsiteX1" fmla="*/ 86999 w 2578139"/>
                <a:gd name="connsiteY1" fmla="*/ 0 h 521890"/>
                <a:gd name="connsiteX2" fmla="*/ 2491140 w 2578139"/>
                <a:gd name="connsiteY2" fmla="*/ 0 h 521890"/>
                <a:gd name="connsiteX3" fmla="*/ 2578139 w 2578139"/>
                <a:gd name="connsiteY3" fmla="*/ 86999 h 521890"/>
                <a:gd name="connsiteX4" fmla="*/ 2578139 w 2578139"/>
                <a:gd name="connsiteY4" fmla="*/ 434891 h 521890"/>
                <a:gd name="connsiteX5" fmla="*/ 2491140 w 2578139"/>
                <a:gd name="connsiteY5" fmla="*/ 521890 h 521890"/>
                <a:gd name="connsiteX6" fmla="*/ 86999 w 2578139"/>
                <a:gd name="connsiteY6" fmla="*/ 521890 h 521890"/>
                <a:gd name="connsiteX7" fmla="*/ 0 w 2578139"/>
                <a:gd name="connsiteY7" fmla="*/ 434891 h 521890"/>
                <a:gd name="connsiteX8" fmla="*/ 0 w 2578139"/>
                <a:gd name="connsiteY8" fmla="*/ 86999 h 52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39" h="521890">
                  <a:moveTo>
                    <a:pt x="0" y="86999"/>
                  </a:moveTo>
                  <a:cubicBezTo>
                    <a:pt x="0" y="38951"/>
                    <a:pt x="38951" y="0"/>
                    <a:pt x="86999" y="0"/>
                  </a:cubicBezTo>
                  <a:lnTo>
                    <a:pt x="2491140" y="0"/>
                  </a:lnTo>
                  <a:cubicBezTo>
                    <a:pt x="2539188" y="0"/>
                    <a:pt x="2578139" y="38951"/>
                    <a:pt x="2578139" y="86999"/>
                  </a:cubicBezTo>
                  <a:lnTo>
                    <a:pt x="2578139" y="434891"/>
                  </a:lnTo>
                  <a:cubicBezTo>
                    <a:pt x="2578139" y="482939"/>
                    <a:pt x="2539188" y="521890"/>
                    <a:pt x="2491140" y="521890"/>
                  </a:cubicBezTo>
                  <a:lnTo>
                    <a:pt x="86999" y="521890"/>
                  </a:lnTo>
                  <a:cubicBezTo>
                    <a:pt x="38951" y="521890"/>
                    <a:pt x="0" y="482939"/>
                    <a:pt x="0" y="434891"/>
                  </a:cubicBezTo>
                  <a:lnTo>
                    <a:pt x="0" y="86999"/>
                  </a:lnTo>
                  <a:close/>
                </a:path>
              </a:pathLst>
            </a:custGeom>
            <a:gradFill>
              <a:gsLst>
                <a:gs pos="100000">
                  <a:srgbClr val="FFFFFF"/>
                </a:gs>
                <a:gs pos="51657">
                  <a:srgbClr val="F0F0F0"/>
                </a:gs>
                <a:gs pos="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</a:ln>
            <a:effectLst>
              <a:outerShdw blurRad="63500" sx="101000" sy="101000" algn="ctr" rotWithShape="0">
                <a:prstClr val="black">
                  <a:alpha val="8000"/>
                </a:prstClr>
              </a:outerShdw>
            </a:effectLst>
          </p:spPr>
          <p:txBody>
            <a:bodyPr wrap="none" anchor="ctr"/>
            <a:lstStyle/>
            <a:p>
              <a:endParaRPr lang="zh-CN" altLang="en-US" sz="16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3554821" y="3773613"/>
              <a:ext cx="2879433" cy="496490"/>
            </a:xfrm>
            <a:custGeom>
              <a:avLst/>
              <a:gdLst>
                <a:gd name="connsiteX0" fmla="*/ 0 w 2578139"/>
                <a:gd name="connsiteY0" fmla="*/ 86999 h 521890"/>
                <a:gd name="connsiteX1" fmla="*/ 86999 w 2578139"/>
                <a:gd name="connsiteY1" fmla="*/ 0 h 521890"/>
                <a:gd name="connsiteX2" fmla="*/ 2491140 w 2578139"/>
                <a:gd name="connsiteY2" fmla="*/ 0 h 521890"/>
                <a:gd name="connsiteX3" fmla="*/ 2578139 w 2578139"/>
                <a:gd name="connsiteY3" fmla="*/ 86999 h 521890"/>
                <a:gd name="connsiteX4" fmla="*/ 2578139 w 2578139"/>
                <a:gd name="connsiteY4" fmla="*/ 434891 h 521890"/>
                <a:gd name="connsiteX5" fmla="*/ 2491140 w 2578139"/>
                <a:gd name="connsiteY5" fmla="*/ 521890 h 521890"/>
                <a:gd name="connsiteX6" fmla="*/ 86999 w 2578139"/>
                <a:gd name="connsiteY6" fmla="*/ 521890 h 521890"/>
                <a:gd name="connsiteX7" fmla="*/ 0 w 2578139"/>
                <a:gd name="connsiteY7" fmla="*/ 434891 h 521890"/>
                <a:gd name="connsiteX8" fmla="*/ 0 w 2578139"/>
                <a:gd name="connsiteY8" fmla="*/ 86999 h 52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39" h="521890">
                  <a:moveTo>
                    <a:pt x="0" y="86999"/>
                  </a:moveTo>
                  <a:cubicBezTo>
                    <a:pt x="0" y="38951"/>
                    <a:pt x="38951" y="0"/>
                    <a:pt x="86999" y="0"/>
                  </a:cubicBezTo>
                  <a:lnTo>
                    <a:pt x="2491140" y="0"/>
                  </a:lnTo>
                  <a:cubicBezTo>
                    <a:pt x="2539188" y="0"/>
                    <a:pt x="2578139" y="38951"/>
                    <a:pt x="2578139" y="86999"/>
                  </a:cubicBezTo>
                  <a:lnTo>
                    <a:pt x="2578139" y="434891"/>
                  </a:lnTo>
                  <a:cubicBezTo>
                    <a:pt x="2578139" y="482939"/>
                    <a:pt x="2539188" y="521890"/>
                    <a:pt x="2491140" y="521890"/>
                  </a:cubicBezTo>
                  <a:lnTo>
                    <a:pt x="86999" y="521890"/>
                  </a:lnTo>
                  <a:cubicBezTo>
                    <a:pt x="38951" y="521890"/>
                    <a:pt x="0" y="482939"/>
                    <a:pt x="0" y="434891"/>
                  </a:cubicBezTo>
                  <a:lnTo>
                    <a:pt x="0" y="86999"/>
                  </a:lnTo>
                  <a:close/>
                </a:path>
              </a:pathLst>
            </a:custGeom>
            <a:gradFill rotWithShape="1">
              <a:gsLst>
                <a:gs pos="98000">
                  <a:srgbClr val="F9F9F9"/>
                </a:gs>
                <a:gs pos="100000">
                  <a:srgbClr val="FFFFFF"/>
                </a:gs>
                <a:gs pos="51657">
                  <a:srgbClr val="E8E8E8"/>
                </a:gs>
                <a:gs pos="50000">
                  <a:srgbClr val="ECECEC"/>
                </a:gs>
                <a:gs pos="8000">
                  <a:srgbClr val="F8F8F8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lvl="0"/>
              <a:r>
                <a:rPr lang="zh-CN" altLang="en-US" dirty="0" smtClean="0"/>
                <a:t>基层员工及分支机构人员难以统一培训</a:t>
              </a:r>
              <a:endParaRPr lang="zh-CN" altLang="en-US" dirty="0"/>
            </a:p>
          </p:txBody>
        </p:sp>
      </p:grpSp>
      <p:grpSp>
        <p:nvGrpSpPr>
          <p:cNvPr id="92" name="深色4"/>
          <p:cNvGrpSpPr/>
          <p:nvPr/>
        </p:nvGrpSpPr>
        <p:grpSpPr>
          <a:xfrm>
            <a:off x="975589" y="3690456"/>
            <a:ext cx="657059" cy="504000"/>
            <a:chOff x="2976217" y="3768228"/>
            <a:chExt cx="521890" cy="521890"/>
          </a:xfrm>
        </p:grpSpPr>
        <p:sp>
          <p:nvSpPr>
            <p:cNvPr id="93" name="圆角矩形 92"/>
            <p:cNvSpPr/>
            <p:nvPr/>
          </p:nvSpPr>
          <p:spPr>
            <a:xfrm>
              <a:off x="2976217" y="3768228"/>
              <a:ext cx="521890" cy="521890"/>
            </a:xfrm>
            <a:prstGeom prst="roundRect">
              <a:avLst>
                <a:gd name="adj" fmla="val 16670"/>
              </a:avLst>
            </a:prstGeom>
            <a:gradFill>
              <a:gsLst>
                <a:gs pos="100000">
                  <a:srgbClr val="2676FF">
                    <a:lumMod val="20000"/>
                    <a:lumOff val="80000"/>
                  </a:srgbClr>
                </a:gs>
                <a:gs pos="51657">
                  <a:srgbClr val="2676FF">
                    <a:lumMod val="60000"/>
                    <a:lumOff val="40000"/>
                  </a:srgbClr>
                </a:gs>
                <a:gs pos="0">
                  <a:srgbClr val="2676FF">
                    <a:lumMod val="20000"/>
                    <a:lumOff val="80000"/>
                  </a:srgbClr>
                </a:gs>
              </a:gsLst>
              <a:lin ang="5400000" scaled="1"/>
            </a:gradFill>
            <a:ln w="9525">
              <a:solidFill>
                <a:srgbClr val="2676FF">
                  <a:lumMod val="60000"/>
                  <a:lumOff val="40000"/>
                </a:srgbClr>
              </a:solidFill>
              <a:round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</p:sp>
        <p:sp>
          <p:nvSpPr>
            <p:cNvPr id="94" name="圆角矩形 93"/>
            <p:cNvSpPr/>
            <p:nvPr/>
          </p:nvSpPr>
          <p:spPr>
            <a:xfrm>
              <a:off x="3001617" y="3780928"/>
              <a:ext cx="471090" cy="496490"/>
            </a:xfrm>
            <a:prstGeom prst="roundRect">
              <a:avLst>
                <a:gd name="adj" fmla="val 16670"/>
              </a:avLst>
            </a:prstGeom>
            <a:gradFill rotWithShape="1">
              <a:gsLst>
                <a:gs pos="98000">
                  <a:srgbClr val="2676FF">
                    <a:lumMod val="60000"/>
                    <a:lumOff val="40000"/>
                  </a:srgbClr>
                </a:gs>
                <a:gs pos="100000">
                  <a:srgbClr val="2676FF">
                    <a:lumMod val="40000"/>
                    <a:lumOff val="60000"/>
                  </a:srgbClr>
                </a:gs>
                <a:gs pos="51657">
                  <a:srgbClr val="2676FF"/>
                </a:gs>
                <a:gs pos="50000">
                  <a:srgbClr val="2676FF">
                    <a:alpha val="70000"/>
                  </a:srgbClr>
                </a:gs>
                <a:gs pos="8000">
                  <a:srgbClr val="2676FF">
                    <a:lumMod val="60000"/>
                    <a:lumOff val="40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kern="0" dirty="0" smtClean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5" name="文本5"/>
          <p:cNvGrpSpPr/>
          <p:nvPr/>
        </p:nvGrpSpPr>
        <p:grpSpPr>
          <a:xfrm>
            <a:off x="1778555" y="4411707"/>
            <a:ext cx="4313901" cy="504000"/>
            <a:chOff x="3529420" y="3768228"/>
            <a:chExt cx="2904834" cy="521890"/>
          </a:xfrm>
        </p:grpSpPr>
        <p:sp>
          <p:nvSpPr>
            <p:cNvPr id="96" name="任意多边形 95"/>
            <p:cNvSpPr/>
            <p:nvPr/>
          </p:nvSpPr>
          <p:spPr>
            <a:xfrm>
              <a:off x="3529420" y="3768228"/>
              <a:ext cx="2904834" cy="521890"/>
            </a:xfrm>
            <a:custGeom>
              <a:avLst/>
              <a:gdLst>
                <a:gd name="connsiteX0" fmla="*/ 0 w 2578139"/>
                <a:gd name="connsiteY0" fmla="*/ 86999 h 521890"/>
                <a:gd name="connsiteX1" fmla="*/ 86999 w 2578139"/>
                <a:gd name="connsiteY1" fmla="*/ 0 h 521890"/>
                <a:gd name="connsiteX2" fmla="*/ 2491140 w 2578139"/>
                <a:gd name="connsiteY2" fmla="*/ 0 h 521890"/>
                <a:gd name="connsiteX3" fmla="*/ 2578139 w 2578139"/>
                <a:gd name="connsiteY3" fmla="*/ 86999 h 521890"/>
                <a:gd name="connsiteX4" fmla="*/ 2578139 w 2578139"/>
                <a:gd name="connsiteY4" fmla="*/ 434891 h 521890"/>
                <a:gd name="connsiteX5" fmla="*/ 2491140 w 2578139"/>
                <a:gd name="connsiteY5" fmla="*/ 521890 h 521890"/>
                <a:gd name="connsiteX6" fmla="*/ 86999 w 2578139"/>
                <a:gd name="connsiteY6" fmla="*/ 521890 h 521890"/>
                <a:gd name="connsiteX7" fmla="*/ 0 w 2578139"/>
                <a:gd name="connsiteY7" fmla="*/ 434891 h 521890"/>
                <a:gd name="connsiteX8" fmla="*/ 0 w 2578139"/>
                <a:gd name="connsiteY8" fmla="*/ 86999 h 52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39" h="521890">
                  <a:moveTo>
                    <a:pt x="0" y="86999"/>
                  </a:moveTo>
                  <a:cubicBezTo>
                    <a:pt x="0" y="38951"/>
                    <a:pt x="38951" y="0"/>
                    <a:pt x="86999" y="0"/>
                  </a:cubicBezTo>
                  <a:lnTo>
                    <a:pt x="2491140" y="0"/>
                  </a:lnTo>
                  <a:cubicBezTo>
                    <a:pt x="2539188" y="0"/>
                    <a:pt x="2578139" y="38951"/>
                    <a:pt x="2578139" y="86999"/>
                  </a:cubicBezTo>
                  <a:lnTo>
                    <a:pt x="2578139" y="434891"/>
                  </a:lnTo>
                  <a:cubicBezTo>
                    <a:pt x="2578139" y="482939"/>
                    <a:pt x="2539188" y="521890"/>
                    <a:pt x="2491140" y="521890"/>
                  </a:cubicBezTo>
                  <a:lnTo>
                    <a:pt x="86999" y="521890"/>
                  </a:lnTo>
                  <a:cubicBezTo>
                    <a:pt x="38951" y="521890"/>
                    <a:pt x="0" y="482939"/>
                    <a:pt x="0" y="434891"/>
                  </a:cubicBezTo>
                  <a:lnTo>
                    <a:pt x="0" y="86999"/>
                  </a:lnTo>
                  <a:close/>
                </a:path>
              </a:pathLst>
            </a:custGeom>
            <a:gradFill>
              <a:gsLst>
                <a:gs pos="100000">
                  <a:srgbClr val="FFFFFF"/>
                </a:gs>
                <a:gs pos="51657">
                  <a:srgbClr val="F0F0F0"/>
                </a:gs>
                <a:gs pos="0">
                  <a:srgbClr val="FFFFFF"/>
                </a:gs>
              </a:gsLst>
              <a:lin ang="5400000" scaled="1"/>
            </a:gradFill>
            <a:ln w="9525">
              <a:solidFill>
                <a:srgbClr val="DDDDDD"/>
              </a:solidFill>
              <a:round/>
            </a:ln>
            <a:effectLst>
              <a:outerShdw blurRad="63500" sx="101000" sy="101000" algn="ctr" rotWithShape="0">
                <a:prstClr val="black">
                  <a:alpha val="8000"/>
                </a:prstClr>
              </a:outerShdw>
            </a:effectLst>
          </p:spPr>
          <p:txBody>
            <a:bodyPr wrap="none" anchor="ctr"/>
            <a:lstStyle/>
            <a:p>
              <a:endParaRPr lang="zh-CN" altLang="en-US" sz="1600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7" name="任意多边形 96"/>
            <p:cNvSpPr/>
            <p:nvPr/>
          </p:nvSpPr>
          <p:spPr>
            <a:xfrm>
              <a:off x="3554820" y="3773613"/>
              <a:ext cx="2698555" cy="496490"/>
            </a:xfrm>
            <a:custGeom>
              <a:avLst/>
              <a:gdLst>
                <a:gd name="connsiteX0" fmla="*/ 0 w 2578139"/>
                <a:gd name="connsiteY0" fmla="*/ 86999 h 521890"/>
                <a:gd name="connsiteX1" fmla="*/ 86999 w 2578139"/>
                <a:gd name="connsiteY1" fmla="*/ 0 h 521890"/>
                <a:gd name="connsiteX2" fmla="*/ 2491140 w 2578139"/>
                <a:gd name="connsiteY2" fmla="*/ 0 h 521890"/>
                <a:gd name="connsiteX3" fmla="*/ 2578139 w 2578139"/>
                <a:gd name="connsiteY3" fmla="*/ 86999 h 521890"/>
                <a:gd name="connsiteX4" fmla="*/ 2578139 w 2578139"/>
                <a:gd name="connsiteY4" fmla="*/ 434891 h 521890"/>
                <a:gd name="connsiteX5" fmla="*/ 2491140 w 2578139"/>
                <a:gd name="connsiteY5" fmla="*/ 521890 h 521890"/>
                <a:gd name="connsiteX6" fmla="*/ 86999 w 2578139"/>
                <a:gd name="connsiteY6" fmla="*/ 521890 h 521890"/>
                <a:gd name="connsiteX7" fmla="*/ 0 w 2578139"/>
                <a:gd name="connsiteY7" fmla="*/ 434891 h 521890"/>
                <a:gd name="connsiteX8" fmla="*/ 0 w 2578139"/>
                <a:gd name="connsiteY8" fmla="*/ 86999 h 52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8139" h="521890">
                  <a:moveTo>
                    <a:pt x="0" y="86999"/>
                  </a:moveTo>
                  <a:cubicBezTo>
                    <a:pt x="0" y="38951"/>
                    <a:pt x="38951" y="0"/>
                    <a:pt x="86999" y="0"/>
                  </a:cubicBezTo>
                  <a:lnTo>
                    <a:pt x="2491140" y="0"/>
                  </a:lnTo>
                  <a:cubicBezTo>
                    <a:pt x="2539188" y="0"/>
                    <a:pt x="2578139" y="38951"/>
                    <a:pt x="2578139" y="86999"/>
                  </a:cubicBezTo>
                  <a:lnTo>
                    <a:pt x="2578139" y="434891"/>
                  </a:lnTo>
                  <a:cubicBezTo>
                    <a:pt x="2578139" y="482939"/>
                    <a:pt x="2539188" y="521890"/>
                    <a:pt x="2491140" y="521890"/>
                  </a:cubicBezTo>
                  <a:lnTo>
                    <a:pt x="86999" y="521890"/>
                  </a:lnTo>
                  <a:cubicBezTo>
                    <a:pt x="38951" y="521890"/>
                    <a:pt x="0" y="482939"/>
                    <a:pt x="0" y="434891"/>
                  </a:cubicBezTo>
                  <a:lnTo>
                    <a:pt x="0" y="86999"/>
                  </a:lnTo>
                  <a:close/>
                </a:path>
              </a:pathLst>
            </a:custGeom>
            <a:gradFill rotWithShape="1">
              <a:gsLst>
                <a:gs pos="98000">
                  <a:srgbClr val="F9F9F9"/>
                </a:gs>
                <a:gs pos="100000">
                  <a:srgbClr val="FFFFFF"/>
                </a:gs>
                <a:gs pos="51657">
                  <a:srgbClr val="E8E8E8"/>
                </a:gs>
                <a:gs pos="50000">
                  <a:srgbClr val="ECECEC"/>
                </a:gs>
                <a:gs pos="8000">
                  <a:srgbClr val="F8F8F8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r>
                <a:rPr lang="zh-CN" altLang="en-US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</a:rPr>
                <a:t>遇航班、火车延迟，会议难以准时参加</a:t>
              </a:r>
              <a:endParaRPr lang="zh-CN" altLang="zh-CN" kern="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深色4"/>
          <p:cNvGrpSpPr/>
          <p:nvPr/>
        </p:nvGrpSpPr>
        <p:grpSpPr>
          <a:xfrm>
            <a:off x="986158" y="4411707"/>
            <a:ext cx="720361" cy="504000"/>
            <a:chOff x="2976217" y="3768228"/>
            <a:chExt cx="521890" cy="521890"/>
          </a:xfrm>
        </p:grpSpPr>
        <p:sp>
          <p:nvSpPr>
            <p:cNvPr id="99" name="圆角矩形 98"/>
            <p:cNvSpPr/>
            <p:nvPr/>
          </p:nvSpPr>
          <p:spPr>
            <a:xfrm>
              <a:off x="2976217" y="3768228"/>
              <a:ext cx="521890" cy="521890"/>
            </a:xfrm>
            <a:prstGeom prst="roundRect">
              <a:avLst>
                <a:gd name="adj" fmla="val 16670"/>
              </a:avLst>
            </a:prstGeom>
            <a:gradFill>
              <a:gsLst>
                <a:gs pos="100000">
                  <a:srgbClr val="2676FF">
                    <a:lumMod val="20000"/>
                    <a:lumOff val="80000"/>
                  </a:srgbClr>
                </a:gs>
                <a:gs pos="51657">
                  <a:srgbClr val="2676FF">
                    <a:lumMod val="60000"/>
                    <a:lumOff val="40000"/>
                  </a:srgbClr>
                </a:gs>
                <a:gs pos="0">
                  <a:srgbClr val="2676FF">
                    <a:lumMod val="20000"/>
                    <a:lumOff val="80000"/>
                  </a:srgbClr>
                </a:gs>
              </a:gsLst>
              <a:lin ang="5400000" scaled="1"/>
            </a:gradFill>
            <a:ln w="9525">
              <a:solidFill>
                <a:srgbClr val="2676FF">
                  <a:lumMod val="60000"/>
                  <a:lumOff val="40000"/>
                </a:srgbClr>
              </a:solidFill>
              <a:round/>
            </a:ln>
            <a:effectLst>
              <a:outerShdw blurRad="63500" sx="101000" sy="101000" algn="ctr" rotWithShape="0">
                <a:prstClr val="black">
                  <a:alpha val="18000"/>
                </a:prstClr>
              </a:outerShdw>
            </a:effectLst>
          </p:spPr>
        </p:sp>
        <p:sp>
          <p:nvSpPr>
            <p:cNvPr id="100" name="圆角矩形 99"/>
            <p:cNvSpPr/>
            <p:nvPr/>
          </p:nvSpPr>
          <p:spPr>
            <a:xfrm>
              <a:off x="3001617" y="3780928"/>
              <a:ext cx="471090" cy="496490"/>
            </a:xfrm>
            <a:prstGeom prst="roundRect">
              <a:avLst>
                <a:gd name="adj" fmla="val 16670"/>
              </a:avLst>
            </a:prstGeom>
            <a:gradFill rotWithShape="1">
              <a:gsLst>
                <a:gs pos="98000">
                  <a:srgbClr val="2676FF">
                    <a:lumMod val="60000"/>
                    <a:lumOff val="40000"/>
                  </a:srgbClr>
                </a:gs>
                <a:gs pos="100000">
                  <a:srgbClr val="2676FF">
                    <a:lumMod val="40000"/>
                    <a:lumOff val="60000"/>
                  </a:srgbClr>
                </a:gs>
                <a:gs pos="51657">
                  <a:srgbClr val="2676FF"/>
                </a:gs>
                <a:gs pos="50000">
                  <a:srgbClr val="2676FF">
                    <a:alpha val="70000"/>
                  </a:srgbClr>
                </a:gs>
                <a:gs pos="8000">
                  <a:srgbClr val="2676FF">
                    <a:lumMod val="60000"/>
                    <a:lumOff val="40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600" kern="0" dirty="0" smtClean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2" name="平行四边形 101"/>
          <p:cNvSpPr/>
          <p:nvPr/>
        </p:nvSpPr>
        <p:spPr>
          <a:xfrm>
            <a:off x="7230140" y="5539563"/>
            <a:ext cx="4189227" cy="584791"/>
          </a:xfrm>
          <a:prstGeom prst="parallelogram">
            <a:avLst/>
          </a:prstGeom>
          <a:solidFill>
            <a:srgbClr val="32B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企业视频调度会议需求</a:t>
            </a: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3" name="椭圆 8"/>
          <p:cNvSpPr>
            <a:spLocks noChangeArrowheads="1"/>
          </p:cNvSpPr>
          <p:nvPr/>
        </p:nvSpPr>
        <p:spPr bwMode="auto">
          <a:xfrm>
            <a:off x="9251343" y="1234408"/>
            <a:ext cx="1439862" cy="1439862"/>
          </a:xfrm>
          <a:prstGeom prst="ellipse">
            <a:avLst/>
          </a:prstGeom>
          <a:solidFill>
            <a:srgbClr val="32B16C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44" name="矩形 9"/>
          <p:cNvSpPr>
            <a:spLocks noChangeArrowheads="1"/>
          </p:cNvSpPr>
          <p:nvPr/>
        </p:nvSpPr>
        <p:spPr bwMode="auto">
          <a:xfrm>
            <a:off x="9362220" y="1769396"/>
            <a:ext cx="121058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/>
              <a:t>稳定易用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563526" y="748425"/>
            <a:ext cx="844224" cy="431800"/>
          </a:xfrm>
          <a:prstGeom prst="homePlate">
            <a:avLst/>
          </a:prstGeom>
          <a:solidFill>
            <a:srgbClr val="44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3.0</a:t>
            </a:r>
            <a:endParaRPr lang="zh-CN" altLang="en-US" dirty="0"/>
          </a:p>
        </p:txBody>
      </p:sp>
      <p:sp>
        <p:nvSpPr>
          <p:cNvPr id="3" name="燕尾形 2"/>
          <p:cNvSpPr/>
          <p:nvPr/>
        </p:nvSpPr>
        <p:spPr>
          <a:xfrm>
            <a:off x="1264875" y="748425"/>
            <a:ext cx="360362" cy="43180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7050" y="818515"/>
            <a:ext cx="608393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dirty="0" smtClean="0"/>
              <a:t>云视频会议</a:t>
            </a:r>
            <a:r>
              <a:rPr lang="en-US" altLang="zh-CN" sz="2400" dirty="0" smtClean="0"/>
              <a:t>——</a:t>
            </a:r>
            <a:r>
              <a:rPr lang="zh-CN" altLang="en-US" sz="2400" dirty="0" smtClean="0"/>
              <a:t>提高工作效率，降低运营成本</a:t>
            </a:r>
            <a:endParaRPr lang="zh-CN" altLang="en-US" sz="2400" dirty="0" smtClean="0"/>
          </a:p>
          <a:p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58269" y="4710222"/>
            <a:ext cx="5759300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 smtClean="0"/>
              <a:t>远程培训一键参加，新产品、新战略快速落实下达</a:t>
            </a:r>
            <a:endParaRPr lang="zh-CN" altLang="en-US" dirty="0" smtClean="0"/>
          </a:p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68906" y="2222210"/>
            <a:ext cx="4847481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/>
            <a:r>
              <a:rPr lang="zh-CN" altLang="en-US" dirty="0" smtClean="0"/>
              <a:t>营造面对面沟通效果，异地会议无需奔波和劳累</a:t>
            </a:r>
            <a:endParaRPr lang="zh-CN" altLang="en-US" dirty="0" smtClean="0"/>
          </a:p>
          <a:p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9"/>
          <p:cNvSpPr>
            <a:spLocks noChangeArrowheads="1"/>
          </p:cNvSpPr>
          <p:nvPr/>
        </p:nvSpPr>
        <p:spPr bwMode="auto">
          <a:xfrm>
            <a:off x="6089053" y="2925499"/>
            <a:ext cx="152258" cy="55134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40545" y="3097654"/>
            <a:ext cx="50783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/>
            <a:r>
              <a:rPr lang="zh-CN" altLang="en-US" dirty="0" smtClean="0"/>
              <a:t>减少差旅支出，降低碳排放，建设节能环保型企业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61811" y="3937661"/>
            <a:ext cx="50783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/>
            <a:r>
              <a:rPr lang="zh-CN" altLang="en-US" dirty="0" smtClean="0"/>
              <a:t>改善危机应急处理能力，确保快速反应，及时决策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47634" y="5507666"/>
            <a:ext cx="534818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dirty="0" smtClean="0"/>
              <a:t>&lt;  </a:t>
            </a:r>
            <a:r>
              <a:rPr lang="zh-CN" altLang="en-US" dirty="0" smtClean="0"/>
              <a:t>一对一、一对多、多对多  </a:t>
            </a:r>
            <a:r>
              <a:rPr lang="en-US" altLang="zh-CN" dirty="0" smtClean="0"/>
              <a:t>&gt;  </a:t>
            </a:r>
            <a:r>
              <a:rPr lang="zh-CN" altLang="en-US" dirty="0" smtClean="0"/>
              <a:t>多方实时沟通交流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9"/>
          <p:cNvSpPr>
            <a:spLocks noChangeArrowheads="1"/>
          </p:cNvSpPr>
          <p:nvPr/>
        </p:nvSpPr>
        <p:spPr bwMode="auto">
          <a:xfrm>
            <a:off x="6103229" y="2078438"/>
            <a:ext cx="152258" cy="55134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8" name="矩形 9"/>
          <p:cNvSpPr>
            <a:spLocks noChangeArrowheads="1"/>
          </p:cNvSpPr>
          <p:nvPr/>
        </p:nvSpPr>
        <p:spPr bwMode="auto">
          <a:xfrm>
            <a:off x="6092596" y="3832810"/>
            <a:ext cx="152258" cy="55134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9" name="矩形 9"/>
          <p:cNvSpPr>
            <a:spLocks noChangeArrowheads="1"/>
          </p:cNvSpPr>
          <p:nvPr/>
        </p:nvSpPr>
        <p:spPr bwMode="auto">
          <a:xfrm>
            <a:off x="6081965" y="4662151"/>
            <a:ext cx="152258" cy="55134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0" name="矩形 9"/>
          <p:cNvSpPr>
            <a:spLocks noChangeArrowheads="1"/>
          </p:cNvSpPr>
          <p:nvPr/>
        </p:nvSpPr>
        <p:spPr bwMode="auto">
          <a:xfrm>
            <a:off x="6081963" y="5438328"/>
            <a:ext cx="152258" cy="55134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9" name="图片 18" descr="C:\Documents and Settings\Administrator\桌面\头条广告着陆页图片\08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8184" y="3705309"/>
            <a:ext cx="4901892" cy="245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 descr="C:\Documents and Settings\Administrator\桌面\头条广告着陆页图片\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81" y="1717556"/>
            <a:ext cx="4393546" cy="201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563526" y="748425"/>
            <a:ext cx="844224" cy="431800"/>
          </a:xfrm>
          <a:prstGeom prst="homePlate">
            <a:avLst/>
          </a:prstGeom>
          <a:solidFill>
            <a:srgbClr val="44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4.0</a:t>
            </a:r>
            <a:endParaRPr lang="zh-CN" altLang="en-US" dirty="0"/>
          </a:p>
        </p:txBody>
      </p:sp>
      <p:sp>
        <p:nvSpPr>
          <p:cNvPr id="3" name="燕尾形 2"/>
          <p:cNvSpPr/>
          <p:nvPr/>
        </p:nvSpPr>
        <p:spPr>
          <a:xfrm>
            <a:off x="1264875" y="748425"/>
            <a:ext cx="360362" cy="43180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6901" y="818702"/>
            <a:ext cx="3352800" cy="7385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dirty="0" smtClean="0"/>
              <a:t>云视频会议系统应用价值</a:t>
            </a:r>
            <a:endParaRPr lang="zh-CN" altLang="en-US" sz="2400" dirty="0" smtClean="0"/>
          </a:p>
          <a:p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01249" y="4338083"/>
            <a:ext cx="57593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 smtClean="0"/>
              <a:t>一键呼叫所有参会人员，重要会议不缺席、晚点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33156" y="2275374"/>
            <a:ext cx="48474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/>
            <a:r>
              <a:rPr lang="zh-CN" altLang="en-US" dirty="0" smtClean="0"/>
              <a:t>软硬件互通，固定会议室和手机端同时接入会场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72893" y="3065757"/>
            <a:ext cx="461664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/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超大容量实时并发，上千个点的会议轻松组织</a:t>
            </a:r>
            <a:endParaRPr lang="zh-CN" alt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04792" y="3703744"/>
            <a:ext cx="48474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/>
            <a:r>
              <a:rPr lang="zh-CN" altLang="en-US" dirty="0" smtClean="0"/>
              <a:t>采用多层加密技术及防火墙设置，保证信息安全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01249" y="5071731"/>
            <a:ext cx="5188918" cy="366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 smtClean="0"/>
              <a:t>无延时卡顿、功能齐全，会议效果稳定且流畅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MH_Other_2"/>
          <p:cNvSpPr/>
          <p:nvPr>
            <p:custDataLst>
              <p:tags r:id="rId1"/>
            </p:custDataLst>
          </p:nvPr>
        </p:nvSpPr>
        <p:spPr>
          <a:xfrm>
            <a:off x="687653" y="2173399"/>
            <a:ext cx="452326" cy="4377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1</a:t>
            </a: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8" name="MH_Other_2"/>
          <p:cNvSpPr/>
          <p:nvPr>
            <p:custDataLst>
              <p:tags r:id="rId2"/>
            </p:custDataLst>
          </p:nvPr>
        </p:nvSpPr>
        <p:spPr>
          <a:xfrm>
            <a:off x="680558" y="2942513"/>
            <a:ext cx="452326" cy="4377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1" name="MH_Other_2"/>
          <p:cNvSpPr/>
          <p:nvPr>
            <p:custDataLst>
              <p:tags r:id="rId3"/>
            </p:custDataLst>
          </p:nvPr>
        </p:nvSpPr>
        <p:spPr>
          <a:xfrm>
            <a:off x="680565" y="3601707"/>
            <a:ext cx="452326" cy="4377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3</a:t>
            </a: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2" name="MH_Other_2"/>
          <p:cNvSpPr/>
          <p:nvPr>
            <p:custDataLst>
              <p:tags r:id="rId4"/>
            </p:custDataLst>
          </p:nvPr>
        </p:nvSpPr>
        <p:spPr>
          <a:xfrm>
            <a:off x="673475" y="4285737"/>
            <a:ext cx="452326" cy="4377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4</a:t>
            </a: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3" name="MH_Other_2"/>
          <p:cNvSpPr/>
          <p:nvPr>
            <p:custDataLst>
              <p:tags r:id="rId5"/>
            </p:custDataLst>
          </p:nvPr>
        </p:nvSpPr>
        <p:spPr>
          <a:xfrm>
            <a:off x="666396" y="5012286"/>
            <a:ext cx="452326" cy="4377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5</a:t>
            </a: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2" name="流程图: 可选过程 31"/>
          <p:cNvSpPr/>
          <p:nvPr/>
        </p:nvSpPr>
        <p:spPr>
          <a:xfrm>
            <a:off x="7538468" y="1360961"/>
            <a:ext cx="2902689" cy="425294"/>
          </a:xfrm>
          <a:prstGeom prst="flowChartAlternateProces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企业视频会议示意图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2066" y="2822279"/>
            <a:ext cx="1112099" cy="118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00515" y="3984096"/>
            <a:ext cx="1282663" cy="9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15873" y="2366648"/>
            <a:ext cx="1159170" cy="93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图片 34" descr="安卓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41126" y="4533017"/>
            <a:ext cx="1138570" cy="91085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751120" y="3327991"/>
            <a:ext cx="76783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总部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办公室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093841" y="5638803"/>
            <a:ext cx="14212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外出◆手机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214343" y="3271287"/>
            <a:ext cx="76783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分公司</a:t>
            </a:r>
            <a:endParaRPr lang="en-US" altLang="zh-CN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</a:t>
            </a:r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8420986" y="3072809"/>
            <a:ext cx="1414130" cy="925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8431619" y="4072270"/>
            <a:ext cx="1488558" cy="850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814397" y="3306726"/>
            <a:ext cx="820738" cy="246221"/>
          </a:xfrm>
          <a:prstGeom prst="rect">
            <a:avLst/>
          </a:prstGeom>
          <a:noFill/>
          <a:ln>
            <a:solidFill>
              <a:srgbClr val="EC694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接受培训</a:t>
            </a:r>
            <a:endParaRPr lang="zh-CN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39206" y="4628707"/>
            <a:ext cx="820738" cy="246221"/>
          </a:xfrm>
          <a:prstGeom prst="rect">
            <a:avLst/>
          </a:prstGeom>
          <a:noFill/>
          <a:ln>
            <a:solidFill>
              <a:srgbClr val="EC694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统一开会</a:t>
            </a:r>
            <a:endParaRPr lang="zh-CN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7761768" y="5805456"/>
            <a:ext cx="1913861" cy="106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740507" y="5975572"/>
            <a:ext cx="1828800" cy="245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部署云视频会议系统</a:t>
            </a:r>
            <a:endParaRPr lang="zh-CN" alt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直接箭头连接符 56"/>
          <p:cNvCxnSpPr/>
          <p:nvPr/>
        </p:nvCxnSpPr>
        <p:spPr>
          <a:xfrm rot="16200000" flipH="1">
            <a:off x="9133367" y="4029739"/>
            <a:ext cx="1499192" cy="1169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64"/>
          <p:cNvSpPr>
            <a:spLocks noChangeArrowheads="1"/>
          </p:cNvSpPr>
          <p:nvPr/>
        </p:nvSpPr>
        <p:spPr bwMode="auto">
          <a:xfrm>
            <a:off x="8282763" y="4008473"/>
            <a:ext cx="3296093" cy="2193837"/>
          </a:xfrm>
          <a:prstGeom prst="rect">
            <a:avLst/>
          </a:prstGeom>
          <a:solidFill>
            <a:srgbClr val="0C6FBA"/>
          </a:solidFill>
          <a:ln>
            <a:solidFill>
              <a:srgbClr val="0C6FBA"/>
            </a:solidFill>
            <a:prstDash val="soli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3775" tIns="11888" rIns="23775" bIns="11888" anchor="ctr" anchorCtr="1">
            <a:noAutofit/>
          </a:bodyPr>
          <a:lstStyle/>
          <a:p>
            <a:pPr defTabSz="829310" eaLnBrk="0" hangingPunct="0">
              <a:buSzPct val="60000"/>
            </a:pPr>
            <a:endParaRPr lang="zh-CN" altLang="en-US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AutoShape 64"/>
          <p:cNvSpPr>
            <a:spLocks noChangeArrowheads="1"/>
          </p:cNvSpPr>
          <p:nvPr/>
        </p:nvSpPr>
        <p:spPr bwMode="auto">
          <a:xfrm>
            <a:off x="4231759" y="3997842"/>
            <a:ext cx="3423684" cy="2204469"/>
          </a:xfrm>
          <a:prstGeom prst="rect">
            <a:avLst/>
          </a:prstGeom>
          <a:solidFill>
            <a:srgbClr val="0C6FBA"/>
          </a:solidFill>
          <a:ln>
            <a:solidFill>
              <a:srgbClr val="0C6FBA"/>
            </a:solidFill>
            <a:prstDash val="soli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3775" tIns="11888" rIns="23775" bIns="11888" anchor="ctr" anchorCtr="1">
            <a:noAutofit/>
          </a:bodyPr>
          <a:lstStyle/>
          <a:p>
            <a:pPr defTabSz="829310" eaLnBrk="0" hangingPunct="0">
              <a:buSzPct val="60000"/>
            </a:pPr>
            <a:endParaRPr lang="zh-CN" altLang="en-US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AutoShape 64"/>
          <p:cNvSpPr>
            <a:spLocks noChangeArrowheads="1"/>
          </p:cNvSpPr>
          <p:nvPr/>
        </p:nvSpPr>
        <p:spPr bwMode="auto">
          <a:xfrm>
            <a:off x="482851" y="3944678"/>
            <a:ext cx="3164116" cy="2268259"/>
          </a:xfrm>
          <a:prstGeom prst="rect">
            <a:avLst/>
          </a:prstGeom>
          <a:solidFill>
            <a:srgbClr val="0C6FBA"/>
          </a:solidFill>
          <a:ln>
            <a:solidFill>
              <a:srgbClr val="0C6FBA"/>
            </a:solidFill>
            <a:prstDash val="soli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3775" tIns="11888" rIns="23775" bIns="11888" anchor="ctr" anchorCtr="1">
            <a:noAutofit/>
          </a:bodyPr>
          <a:lstStyle/>
          <a:p>
            <a:pPr defTabSz="829310" eaLnBrk="0" hangingPunct="0">
              <a:buSzPct val="60000"/>
            </a:pPr>
            <a:endParaRPr lang="zh-CN" altLang="en-US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2" name="AutoShape 64"/>
          <p:cNvSpPr>
            <a:spLocks noChangeArrowheads="1"/>
          </p:cNvSpPr>
          <p:nvPr/>
        </p:nvSpPr>
        <p:spPr bwMode="auto">
          <a:xfrm>
            <a:off x="6458346" y="1501705"/>
            <a:ext cx="4014724" cy="1957399"/>
          </a:xfrm>
          <a:prstGeom prst="rect">
            <a:avLst/>
          </a:prstGeom>
          <a:solidFill>
            <a:srgbClr val="0C6FBA"/>
          </a:solidFill>
          <a:ln>
            <a:solidFill>
              <a:srgbClr val="0C6FBA"/>
            </a:solidFill>
            <a:prstDash val="soli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3775" tIns="11888" rIns="23775" bIns="11888" anchor="ctr" anchorCtr="1">
            <a:noAutofit/>
          </a:bodyPr>
          <a:lstStyle/>
          <a:p>
            <a:pPr defTabSz="829310" eaLnBrk="0" hangingPunct="0">
              <a:buSzPct val="60000"/>
            </a:pPr>
            <a:endParaRPr lang="zh-CN" altLang="en-US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44949" y="552894"/>
            <a:ext cx="5590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latin typeface="+mn-ea"/>
              </a:rPr>
              <a:t>丰富的产品线，满足不同应用场景</a:t>
            </a:r>
            <a:endParaRPr lang="zh-CN" altLang="en-US" sz="2000" b="1" dirty="0">
              <a:solidFill>
                <a:srgbClr val="0068B7"/>
              </a:solidFill>
            </a:endParaRPr>
          </a:p>
        </p:txBody>
      </p:sp>
      <p:sp>
        <p:nvSpPr>
          <p:cNvPr id="9" name="AutoShape 64"/>
          <p:cNvSpPr>
            <a:spLocks noChangeArrowheads="1"/>
          </p:cNvSpPr>
          <p:nvPr/>
        </p:nvSpPr>
        <p:spPr bwMode="auto">
          <a:xfrm>
            <a:off x="1637414" y="1519426"/>
            <a:ext cx="3997842" cy="1957399"/>
          </a:xfrm>
          <a:prstGeom prst="rect">
            <a:avLst/>
          </a:prstGeom>
          <a:solidFill>
            <a:srgbClr val="0C6FBA"/>
          </a:solidFill>
          <a:ln>
            <a:solidFill>
              <a:srgbClr val="0C6FBA"/>
            </a:solidFill>
            <a:prstDash val="soli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23775" tIns="11888" rIns="23775" bIns="11888" anchor="ctr" anchorCtr="1">
            <a:noAutofit/>
          </a:bodyPr>
          <a:lstStyle/>
          <a:p>
            <a:pPr defTabSz="829310" eaLnBrk="0" hangingPunct="0">
              <a:buSzPct val="60000"/>
            </a:pPr>
            <a:endParaRPr lang="zh-CN" altLang="en-US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026" name="Picture 2" descr="D:\文字\图片\changjing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73015" y="1577254"/>
            <a:ext cx="2660353" cy="1697555"/>
          </a:xfrm>
          <a:prstGeom prst="rect">
            <a:avLst/>
          </a:prstGeom>
          <a:noFill/>
        </p:spPr>
      </p:pic>
      <p:pic>
        <p:nvPicPr>
          <p:cNvPr id="1027" name="Picture 3" descr="D:\文字\图片\三流会议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578" y="1660285"/>
            <a:ext cx="2432238" cy="1571994"/>
          </a:xfrm>
          <a:prstGeom prst="rect">
            <a:avLst/>
          </a:prstGeom>
          <a:noFill/>
        </p:spPr>
      </p:pic>
      <p:pic>
        <p:nvPicPr>
          <p:cNvPr id="14" name="图片 13" descr="D:\文字\图片\T6产品图\T6侧面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3720" y="1891901"/>
            <a:ext cx="1222705" cy="64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华望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9578" y="2732541"/>
            <a:ext cx="1448335" cy="66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9317673" y="2002445"/>
            <a:ext cx="820738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中会议室</a:t>
            </a:r>
            <a:endParaRPr lang="en-US" altLang="zh-CN" sz="1600" b="1" dirty="0" smtClean="0">
              <a:solidFill>
                <a:srgbClr val="EC69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或分会场</a:t>
            </a:r>
            <a:endParaRPr lang="zh-CN" altLang="en-US" sz="1600" b="1" dirty="0" smtClean="0">
              <a:solidFill>
                <a:srgbClr val="EC69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7480" y="4603883"/>
            <a:ext cx="2894860" cy="156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C:\Users\Administrator\Desktop\2.26日 2500元 3.3日 动态\PPT图片\产品\华望X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15" y="4143295"/>
            <a:ext cx="734748" cy="6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44408" y="2562425"/>
            <a:ext cx="820738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大会议室</a:t>
            </a:r>
            <a:endParaRPr lang="en-US" altLang="zh-CN" sz="1600" b="1" dirty="0" smtClean="0">
              <a:solidFill>
                <a:srgbClr val="EC69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或主会场</a:t>
            </a:r>
            <a:endParaRPr lang="en-US" altLang="zh-CN" sz="1600" b="1" dirty="0" smtClean="0">
              <a:solidFill>
                <a:srgbClr val="EC69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6" y="4026185"/>
            <a:ext cx="820738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中会议室</a:t>
            </a:r>
            <a:endParaRPr lang="en-US" altLang="zh-CN" sz="1600" b="1" dirty="0" smtClean="0">
              <a:solidFill>
                <a:srgbClr val="EC69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或分会场</a:t>
            </a:r>
            <a:endParaRPr lang="zh-CN" altLang="en-US" sz="1600" b="1" dirty="0" smtClean="0">
              <a:solidFill>
                <a:srgbClr val="EC69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1628" y="4617830"/>
            <a:ext cx="3001578" cy="145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 descr="C:\Users\Administrator\Desktop\2.26日 2500元 3.3日 动态\PPT图片\产品\华望X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52" y="4406081"/>
            <a:ext cx="582106" cy="2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49031" y="4012003"/>
            <a:ext cx="820738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小会议室</a:t>
            </a:r>
            <a:endParaRPr lang="en-US" altLang="zh-CN" sz="1600" b="1" dirty="0" smtClean="0">
              <a:solidFill>
                <a:srgbClr val="EC69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或分会场</a:t>
            </a:r>
            <a:endParaRPr lang="en-US" altLang="zh-CN" sz="1600" b="1" dirty="0" smtClean="0">
              <a:solidFill>
                <a:srgbClr val="EC69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 descr="C:\Documents and Settings\Administrator\桌面\头条广告着陆页图片\0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79073" y="4167962"/>
            <a:ext cx="1770860" cy="197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D:\文字\图片\华望云pc界面\登录 copy 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204598" y="5215702"/>
            <a:ext cx="1264671" cy="92990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0483707" y="4338075"/>
            <a:ext cx="609600" cy="49212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移动端</a:t>
            </a:r>
            <a:endParaRPr lang="en-US" altLang="zh-CN" sz="1600" b="1" dirty="0" smtClean="0">
              <a:solidFill>
                <a:srgbClr val="EC69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solidFill>
                  <a:srgbClr val="EC69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大唐云</a:t>
            </a:r>
            <a:endParaRPr lang="zh-CN" altLang="en-US" sz="1600" b="1" dirty="0" smtClean="0">
              <a:solidFill>
                <a:srgbClr val="EC69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五边形 38"/>
          <p:cNvSpPr/>
          <p:nvPr/>
        </p:nvSpPr>
        <p:spPr>
          <a:xfrm>
            <a:off x="563526" y="748425"/>
            <a:ext cx="844224" cy="431800"/>
          </a:xfrm>
          <a:prstGeom prst="homePlate">
            <a:avLst/>
          </a:prstGeom>
          <a:solidFill>
            <a:srgbClr val="44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5.1</a:t>
            </a:r>
            <a:endParaRPr lang="zh-CN" altLang="en-US" dirty="0"/>
          </a:p>
        </p:txBody>
      </p:sp>
      <p:sp>
        <p:nvSpPr>
          <p:cNvPr id="40" name="燕尾形 39"/>
          <p:cNvSpPr/>
          <p:nvPr/>
        </p:nvSpPr>
        <p:spPr>
          <a:xfrm>
            <a:off x="1264875" y="748425"/>
            <a:ext cx="360362" cy="43180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6901" y="818702"/>
            <a:ext cx="15388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dirty="0" smtClean="0"/>
              <a:t>产品构成</a:t>
            </a:r>
            <a:endParaRPr lang="zh-CN" altLang="en-US" sz="2400" dirty="0" smtClean="0"/>
          </a:p>
          <a:p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128146" y="2286001"/>
          <a:ext cx="9919554" cy="3852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259"/>
                <a:gridCol w="1514725"/>
                <a:gridCol w="1791793"/>
                <a:gridCol w="1653259"/>
                <a:gridCol w="1653259"/>
                <a:gridCol w="1653259"/>
              </a:tblGrid>
              <a:tr h="53892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 smtClean="0"/>
                        <a:t>    通讯协议</a:t>
                      </a:r>
                      <a:endParaRPr lang="zh-CN" altLang="en-US" sz="1800" b="0" dirty="0"/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zh-CN" alt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编解码</a:t>
                      </a:r>
                      <a:endParaRPr lang="zh-CN" altLang="en-US" sz="1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视频分辨率</a:t>
                      </a:r>
                      <a:endParaRPr lang="zh-CN" altLang="en-US" sz="1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r>
                        <a:rPr lang="zh-CN" alt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视频帧率</a:t>
                      </a:r>
                      <a:endParaRPr lang="zh-CN" altLang="en-US" sz="1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r>
                        <a:rPr lang="zh-CN" alt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操控方式</a:t>
                      </a:r>
                      <a:endParaRPr lang="zh-CN" altLang="en-US" sz="1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/>
                </a:tc>
              </a:tr>
              <a:tr h="662728">
                <a:tc>
                  <a:txBody>
                    <a:bodyPr/>
                    <a:lstStyle/>
                    <a:p>
                      <a:endParaRPr lang="zh-CN" altLang="en-US" sz="2500" dirty="0"/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SIP</a:t>
                      </a:r>
                      <a:r>
                        <a:rPr lang="zh-CN" altLang="en-US" sz="1600" dirty="0" smtClean="0"/>
                        <a:t>协议</a:t>
                      </a:r>
                      <a:endParaRPr lang="en-US" altLang="zh-CN" sz="1600" dirty="0" smtClean="0"/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H.265</a:t>
                      </a:r>
                      <a:r>
                        <a:rPr lang="zh-CN" altLang="en-US" sz="1600" dirty="0" smtClean="0"/>
                        <a:t>、</a:t>
                      </a:r>
                      <a:r>
                        <a:rPr lang="en-US" altLang="zh-CN" sz="1600" dirty="0" smtClean="0"/>
                        <a:t>H.264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h.264HP</a:t>
                      </a:r>
                      <a:endParaRPr lang="zh-CN" altLang="en-US" sz="1600" dirty="0"/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1920*1080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1280*720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等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帧（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NTSC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帧（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2.4G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遥控器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218565" rtl="0" eaLnBrk="1" latinLnBrk="0" hangingPunct="1"/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操控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/>
                </a:tc>
              </a:tr>
              <a:tr h="662728">
                <a:tc>
                  <a:txBody>
                    <a:bodyPr/>
                    <a:lstStyle/>
                    <a:p>
                      <a:endParaRPr lang="zh-CN" altLang="en-US" sz="2500" dirty="0"/>
                    </a:p>
                  </a:txBody>
                  <a:tcPr marL="93947" marR="93947" marT="46974" marB="46974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SIP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协议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H.265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H.264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h.264HP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1920*1080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1280*720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等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帧（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NTSC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帧（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2.4G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遥控器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操控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62728">
                <a:tc>
                  <a:txBody>
                    <a:bodyPr/>
                    <a:lstStyle/>
                    <a:p>
                      <a:endParaRPr lang="zh-CN" altLang="en-US" sz="2500" dirty="0"/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SIP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协议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218565" rtl="0" eaLnBrk="1" latinLnBrk="0" hangingPunct="1"/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H.265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H.264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h.264HP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1920*1080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1280*720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等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帧（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NTSC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帧（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2.4G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遥控器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操控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/>
                </a:tc>
              </a:tr>
              <a:tr h="662728">
                <a:tc>
                  <a:txBody>
                    <a:bodyPr/>
                    <a:lstStyle/>
                    <a:p>
                      <a:endParaRPr lang="zh-CN" altLang="en-US" sz="2500"/>
                    </a:p>
                  </a:txBody>
                  <a:tcPr marL="93947" marR="93947" marT="46974" marB="4697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SIP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协议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H.265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H.264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h.264HP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1920*1080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1280*720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等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帧（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NTSC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帧（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2.4G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遥控器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操控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62728">
                <a:tc>
                  <a:txBody>
                    <a:bodyPr/>
                    <a:lstStyle/>
                    <a:p>
                      <a:endParaRPr lang="zh-CN" altLang="en-US" sz="2500"/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SIP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协议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H.323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协议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H.265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H.264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h.264HP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1920*1080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1280*720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等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帧（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NTSC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帧（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</a:t>
                      </a: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/>
                </a:tc>
                <a:tc>
                  <a:txBody>
                    <a:bodyPr/>
                    <a:lstStyle/>
                    <a:p>
                      <a:pPr marL="0" algn="ctr" defTabSz="1218565" rtl="0" eaLnBrk="1" latinLnBrk="0" hangingPunct="1"/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endParaRPr lang="en-US" altLang="zh-CN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218565" rtl="0" eaLnBrk="1" latinLnBrk="0" hangingPunct="1"/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endParaRPr lang="zh-CN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947" marR="93947" marT="46974" marB="46974"/>
                </a:tc>
              </a:tr>
            </a:tbl>
          </a:graphicData>
        </a:graphic>
      </p:graphicFrame>
      <p:sp>
        <p:nvSpPr>
          <p:cNvPr id="6" name="五边形 5"/>
          <p:cNvSpPr/>
          <p:nvPr/>
        </p:nvSpPr>
        <p:spPr>
          <a:xfrm>
            <a:off x="563526" y="748425"/>
            <a:ext cx="844224" cy="431800"/>
          </a:xfrm>
          <a:prstGeom prst="homePlate">
            <a:avLst/>
          </a:prstGeom>
          <a:solidFill>
            <a:srgbClr val="44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5.2</a:t>
            </a:r>
            <a:endParaRPr lang="zh-CN" altLang="en-US" dirty="0"/>
          </a:p>
        </p:txBody>
      </p:sp>
      <p:sp>
        <p:nvSpPr>
          <p:cNvPr id="7" name="燕尾形 6"/>
          <p:cNvSpPr/>
          <p:nvPr/>
        </p:nvSpPr>
        <p:spPr>
          <a:xfrm>
            <a:off x="1264875" y="748425"/>
            <a:ext cx="360362" cy="43180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6901" y="818702"/>
            <a:ext cx="15388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dirty="0" smtClean="0"/>
              <a:t>产品规格</a:t>
            </a:r>
            <a:endParaRPr lang="zh-CN" altLang="en-US" sz="2400" dirty="0" smtClean="0"/>
          </a:p>
          <a:p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D:\文字\图片\T6产品图\T6侧面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94182" y="2912645"/>
            <a:ext cx="1222705" cy="64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华望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566" y="4316815"/>
            <a:ext cx="1149475" cy="5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istrator\Desktop\2.26日 2500元 3.3日 动态\PPT图片\产品\华望X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64" y="3515991"/>
            <a:ext cx="734748" cy="6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图片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t="19423" r="5697" b="20223"/>
          <a:stretch>
            <a:fillRect/>
          </a:stretch>
        </p:blipFill>
        <p:spPr bwMode="auto">
          <a:xfrm>
            <a:off x="1524476" y="5661265"/>
            <a:ext cx="1068182" cy="43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istrator\Desktop\2.26日 2500元 3.3日 动态\PPT图片\产品\华望X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64" y="4914002"/>
            <a:ext cx="1130446" cy="48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3221684" y="1403496"/>
            <a:ext cx="5826623" cy="435934"/>
          </a:xfrm>
          <a:prstGeom prst="rect">
            <a:avLst/>
          </a:prstGeom>
          <a:solidFill>
            <a:srgbClr val="EC6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H.265</a:t>
            </a: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编解码、</a:t>
            </a:r>
            <a:r>
              <a:rPr lang="en-US" altLang="zh-CN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1080P60</a:t>
            </a:r>
            <a:r>
              <a:rPr lang="zh-CN" altLang="en-US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高清、纯嵌入式系统</a:t>
            </a:r>
            <a:endParaRPr lang="zh-CN" altLang="en-US"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009569" y="233926"/>
            <a:ext cx="9870352" cy="5332511"/>
            <a:chOff x="803938" y="513183"/>
            <a:chExt cx="11030206" cy="5607117"/>
          </a:xfrm>
        </p:grpSpPr>
        <p:grpSp>
          <p:nvGrpSpPr>
            <p:cNvPr id="3" name="组合 42"/>
            <p:cNvGrpSpPr/>
            <p:nvPr/>
          </p:nvGrpSpPr>
          <p:grpSpPr>
            <a:xfrm>
              <a:off x="803938" y="534111"/>
              <a:ext cx="11030206" cy="5586189"/>
              <a:chOff x="803938" y="534111"/>
              <a:chExt cx="11030206" cy="5586189"/>
            </a:xfrm>
          </p:grpSpPr>
          <p:pic>
            <p:nvPicPr>
              <p:cNvPr id="7" name="Picture 13" descr="C:\Users\Administrator\Desktop\2.26日 2500元 3.3日 动态\PPT图片\产品\华望X1.png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3112" y="4551010"/>
                <a:ext cx="1471032" cy="596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9" descr="C:\Users\Administrator\Desktop\3e5ae606d09f26f8cea068414abdf53f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4554" y="534111"/>
                <a:ext cx="1146622" cy="1146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" name="组合 4"/>
              <p:cNvGrpSpPr/>
              <p:nvPr/>
            </p:nvGrpSpPr>
            <p:grpSpPr>
              <a:xfrm>
                <a:off x="5353933" y="3091934"/>
                <a:ext cx="2187671" cy="1200996"/>
                <a:chOff x="5353934" y="3276600"/>
                <a:chExt cx="2187671" cy="1200996"/>
              </a:xfrm>
            </p:grpSpPr>
            <p:pic>
              <p:nvPicPr>
                <p:cNvPr id="39" name="Picture 2" descr="C:\Users\Administrator\Desktop\23dd046a47307c512aee1769d7fa0c74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803" b="13541"/>
                <a:stretch>
                  <a:fillRect/>
                </a:stretch>
              </p:blipFill>
              <p:spPr bwMode="auto">
                <a:xfrm>
                  <a:off x="5353934" y="3276600"/>
                  <a:ext cx="2187671" cy="12009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矩形 3"/>
                <p:cNvSpPr/>
                <p:nvPr/>
              </p:nvSpPr>
              <p:spPr>
                <a:xfrm>
                  <a:off x="5947567" y="3736863"/>
                  <a:ext cx="114005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Internet</a:t>
                  </a:r>
                  <a:endParaRPr lang="zh-CN" alt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4" name="Picture 6" descr="C:\Users\Administrator\Desktop\a74ad6fddf269ef1653309a93c5de95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02041" y="1917145"/>
                <a:ext cx="1214811" cy="12148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7" descr="C:\Users\Administrator\Desktop\2.26日 2500元 3.3日 动态\PPT图片\产品\华望T6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9363" y="1545393"/>
                <a:ext cx="1085538" cy="271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8" descr="C:\Users\Administrator\Desktop\1ed1c8d1b721ccac070c63aa89f5ee51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5029" y="569073"/>
                <a:ext cx="1369658" cy="1369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矩形 17"/>
              <p:cNvSpPr/>
              <p:nvPr/>
            </p:nvSpPr>
            <p:spPr>
              <a:xfrm>
                <a:off x="5869629" y="1826516"/>
                <a:ext cx="2210910" cy="614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dirty="0" smtClean="0"/>
                  <a:t>集团总部</a:t>
                </a:r>
                <a:endParaRPr lang="en-US" altLang="zh-CN" sz="1600" dirty="0" smtClean="0"/>
              </a:p>
              <a:p>
                <a:pPr algn="ctr"/>
                <a:r>
                  <a:rPr lang="en-US" altLang="zh-CN" sz="1600" dirty="0" smtClean="0"/>
                  <a:t>&lt;</a:t>
                </a:r>
                <a:r>
                  <a:rPr lang="zh-CN" altLang="en-US" sz="1600" dirty="0" smtClean="0"/>
                  <a:t>主会场</a:t>
                </a:r>
                <a:r>
                  <a:rPr lang="en-US" altLang="zh-CN" sz="1600" dirty="0" smtClean="0"/>
                  <a:t>• T6</a:t>
                </a:r>
                <a:r>
                  <a:rPr lang="zh-CN" altLang="en-US" sz="1600" dirty="0" smtClean="0"/>
                  <a:t>、</a:t>
                </a:r>
                <a:r>
                  <a:rPr lang="en-US" altLang="zh-CN" sz="1600" dirty="0" smtClean="0"/>
                  <a:t>MCU&gt;</a:t>
                </a:r>
                <a:endParaRPr lang="zh-CN" altLang="en-US" sz="1600" dirty="0"/>
              </a:p>
            </p:txBody>
          </p:sp>
          <p:pic>
            <p:nvPicPr>
              <p:cNvPr id="19" name="Picture 2" descr="C:\Users\Administrator\Desktop\图片1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64" t="19423" r="5697" b="20223"/>
              <a:stretch>
                <a:fillRect/>
              </a:stretch>
            </p:blipFill>
            <p:spPr bwMode="auto">
              <a:xfrm>
                <a:off x="7415398" y="1099491"/>
                <a:ext cx="1315721" cy="4997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0" descr="C:\Users\Administrator\Desktop\51fdb5d2efdd3742fd134cafb3e7aa07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5752" y="5445323"/>
                <a:ext cx="1138502" cy="674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1" descr="C:\Users\Administrator\Desktop\2.26日 2500元 3.3日 动态\PPT图片\产品\华望T1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6732" y="2818219"/>
                <a:ext cx="1391076" cy="285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2" descr="C:\Users\Administrator\Desktop\2.26日 2500元 3.3日 动态\PPT图片\产品\华望X3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5613" y="2497262"/>
                <a:ext cx="1341035" cy="1083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9" descr="C:\Users\Administrator\Desktop\3e5ae606d09f26f8cea068414abdf53f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938" y="2403443"/>
                <a:ext cx="1146622" cy="1146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9" descr="C:\Users\Administrator\Desktop\3e5ae606d09f26f8cea068414abdf53f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8771" y="4444400"/>
                <a:ext cx="1146622" cy="1146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8" name="直接连接符 27"/>
              <p:cNvCxnSpPr/>
              <p:nvPr/>
            </p:nvCxnSpPr>
            <p:spPr>
              <a:xfrm flipV="1">
                <a:off x="3679963" y="3966490"/>
                <a:ext cx="1662891" cy="9292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2653571" y="2948105"/>
                <a:ext cx="3034446" cy="5277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rot="16200000" flipH="1">
                <a:off x="6237119" y="2877414"/>
                <a:ext cx="648448" cy="118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7125736" y="2950435"/>
                <a:ext cx="1711004" cy="3465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7482196" y="4057264"/>
                <a:ext cx="1746652" cy="8273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10800000" flipV="1">
                <a:off x="5272148" y="4247326"/>
                <a:ext cx="712921" cy="6372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rot="5400000">
                <a:off x="6305280" y="4502363"/>
                <a:ext cx="737885" cy="712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矩形 35"/>
              <p:cNvSpPr/>
              <p:nvPr/>
            </p:nvSpPr>
            <p:spPr>
              <a:xfrm>
                <a:off x="832937" y="3458674"/>
                <a:ext cx="1524815" cy="614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dirty="0" smtClean="0"/>
                  <a:t>分公司</a:t>
                </a:r>
                <a:endParaRPr lang="en-US" altLang="zh-CN" sz="1600" dirty="0" smtClean="0"/>
              </a:p>
              <a:p>
                <a:pPr algn="ctr"/>
                <a:r>
                  <a:rPr lang="en-US" altLang="zh-CN" sz="1600" dirty="0" smtClean="0"/>
                  <a:t>&lt;</a:t>
                </a:r>
                <a:r>
                  <a:rPr lang="zh-CN" altLang="en-US" sz="1600" dirty="0" smtClean="0"/>
                  <a:t>分会场</a:t>
                </a:r>
                <a:r>
                  <a:rPr lang="en-US" altLang="zh-CN" sz="1600" dirty="0" smtClean="0"/>
                  <a:t>• X3&gt;</a:t>
                </a:r>
                <a:endParaRPr lang="zh-CN" altLang="en-US" sz="1600" dirty="0"/>
              </a:p>
            </p:txBody>
          </p:sp>
        </p:grpSp>
        <p:sp>
          <p:nvSpPr>
            <p:cNvPr id="5" name="椭圆 2"/>
            <p:cNvSpPr/>
            <p:nvPr/>
          </p:nvSpPr>
          <p:spPr>
            <a:xfrm>
              <a:off x="3941380" y="513183"/>
              <a:ext cx="5715231" cy="2045954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0" name="矩形 49"/>
          <p:cNvSpPr/>
          <p:nvPr/>
        </p:nvSpPr>
        <p:spPr>
          <a:xfrm>
            <a:off x="9351948" y="2728298"/>
            <a:ext cx="1358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/>
              <a:t>分公司</a:t>
            </a:r>
            <a:endParaRPr lang="en-US" altLang="zh-CN" sz="1600" dirty="0" smtClean="0"/>
          </a:p>
          <a:p>
            <a:pPr algn="ctr"/>
            <a:r>
              <a:rPr lang="en-US" altLang="zh-CN" sz="1600" dirty="0" smtClean="0"/>
              <a:t>&lt;</a:t>
            </a:r>
            <a:r>
              <a:rPr lang="zh-CN" altLang="en-US" sz="1600" dirty="0" smtClean="0"/>
              <a:t>分会场</a:t>
            </a:r>
            <a:r>
              <a:rPr lang="en-US" altLang="zh-CN" sz="1600" dirty="0" smtClean="0"/>
              <a:t>• T1&gt;</a:t>
            </a:r>
            <a:endParaRPr lang="zh-CN" altLang="en-US" sz="1600" dirty="0"/>
          </a:p>
        </p:txBody>
      </p:sp>
      <p:sp>
        <p:nvSpPr>
          <p:cNvPr id="51" name="矩形 50"/>
          <p:cNvSpPr/>
          <p:nvPr/>
        </p:nvSpPr>
        <p:spPr>
          <a:xfrm>
            <a:off x="9674469" y="4645702"/>
            <a:ext cx="1364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/>
              <a:t>办事处</a:t>
            </a:r>
            <a:endParaRPr lang="en-US" altLang="zh-CN" sz="1600" dirty="0" smtClean="0"/>
          </a:p>
          <a:p>
            <a:pPr algn="ctr"/>
            <a:r>
              <a:rPr lang="en-US" altLang="zh-CN" sz="1600" dirty="0" smtClean="0"/>
              <a:t>&lt;</a:t>
            </a:r>
            <a:r>
              <a:rPr lang="zh-CN" altLang="en-US" sz="1600" dirty="0" smtClean="0"/>
              <a:t>分会场</a:t>
            </a:r>
            <a:r>
              <a:rPr lang="en-US" altLang="zh-CN" sz="1600" dirty="0" smtClean="0"/>
              <a:t>• X1&gt;</a:t>
            </a:r>
            <a:endParaRPr lang="zh-CN" altLang="en-US" sz="1600" dirty="0"/>
          </a:p>
        </p:txBody>
      </p:sp>
      <p:sp>
        <p:nvSpPr>
          <p:cNvPr id="49" name="矩形 48"/>
          <p:cNvSpPr/>
          <p:nvPr/>
        </p:nvSpPr>
        <p:spPr>
          <a:xfrm>
            <a:off x="2753831" y="4433776"/>
            <a:ext cx="3965945" cy="2147778"/>
          </a:xfrm>
          <a:prstGeom prst="rect">
            <a:avLst/>
          </a:prstGeom>
          <a:noFill/>
          <a:ln>
            <a:solidFill>
              <a:srgbClr val="0068B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5" name="Picture 4" descr="C:\Users\Administrator\Desktop\78bf254a146a045eedac3cb543baf42d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5841" r="14490" b="13376"/>
          <a:stretch>
            <a:fillRect/>
          </a:stretch>
        </p:blipFill>
        <p:spPr bwMode="auto">
          <a:xfrm>
            <a:off x="5888460" y="4782296"/>
            <a:ext cx="544238" cy="81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72708" y="4741676"/>
            <a:ext cx="336033" cy="9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矩形 55"/>
          <p:cNvSpPr/>
          <p:nvPr/>
        </p:nvSpPr>
        <p:spPr>
          <a:xfrm>
            <a:off x="3335655" y="6186170"/>
            <a:ext cx="286321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/>
              <a:t>外出人员</a:t>
            </a:r>
            <a:r>
              <a:rPr lang="en-US" altLang="zh-CN" sz="1600" dirty="0" smtClean="0"/>
              <a:t>&lt;</a:t>
            </a:r>
            <a:r>
              <a:rPr lang="zh-CN" altLang="en-US" sz="1600" dirty="0" smtClean="0"/>
              <a:t>分会场</a:t>
            </a:r>
            <a:r>
              <a:rPr lang="en-US" altLang="zh-CN" sz="1600" dirty="0" smtClean="0"/>
              <a:t>• </a:t>
            </a:r>
            <a:r>
              <a:rPr lang="zh-CN" altLang="en-US" sz="1600" dirty="0" smtClean="0"/>
              <a:t>大唐聆讯</a:t>
            </a:r>
            <a:r>
              <a:rPr lang="en-US" altLang="zh-CN" sz="1600" dirty="0" smtClean="0"/>
              <a:t>&gt;</a:t>
            </a:r>
            <a:endParaRPr lang="zh-CN" altLang="en-US" sz="1600" dirty="0"/>
          </a:p>
        </p:txBody>
      </p:sp>
      <p:sp>
        <p:nvSpPr>
          <p:cNvPr id="61" name="矩形 60"/>
          <p:cNvSpPr/>
          <p:nvPr/>
        </p:nvSpPr>
        <p:spPr>
          <a:xfrm>
            <a:off x="3080514" y="5728742"/>
            <a:ext cx="595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/>
              <a:t>手机</a:t>
            </a:r>
            <a:endParaRPr lang="zh-CN" altLang="en-US" sz="1600" dirty="0"/>
          </a:p>
        </p:txBody>
      </p:sp>
      <p:sp>
        <p:nvSpPr>
          <p:cNvPr id="62" name="矩形 61"/>
          <p:cNvSpPr/>
          <p:nvPr/>
        </p:nvSpPr>
        <p:spPr>
          <a:xfrm>
            <a:off x="4445026" y="5721657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/>
              <a:t>笔记本</a:t>
            </a:r>
            <a:endParaRPr lang="zh-CN" altLang="en-US" sz="1600" dirty="0"/>
          </a:p>
        </p:txBody>
      </p:sp>
      <p:sp>
        <p:nvSpPr>
          <p:cNvPr id="63" name="矩形 62"/>
          <p:cNvSpPr/>
          <p:nvPr/>
        </p:nvSpPr>
        <p:spPr>
          <a:xfrm>
            <a:off x="5905231" y="5746465"/>
            <a:ext cx="520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 smtClean="0"/>
              <a:t>PAD</a:t>
            </a:r>
            <a:endParaRPr lang="zh-CN" altLang="en-US" sz="1600" dirty="0"/>
          </a:p>
        </p:txBody>
      </p:sp>
      <p:sp>
        <p:nvSpPr>
          <p:cNvPr id="58" name="五边形 57"/>
          <p:cNvSpPr/>
          <p:nvPr/>
        </p:nvSpPr>
        <p:spPr>
          <a:xfrm>
            <a:off x="563526" y="748425"/>
            <a:ext cx="844224" cy="431800"/>
          </a:xfrm>
          <a:prstGeom prst="homePlate">
            <a:avLst/>
          </a:prstGeom>
          <a:solidFill>
            <a:srgbClr val="448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5.0</a:t>
            </a:r>
            <a:endParaRPr lang="zh-CN" altLang="en-US" dirty="0"/>
          </a:p>
        </p:txBody>
      </p:sp>
      <p:sp>
        <p:nvSpPr>
          <p:cNvPr id="59" name="燕尾形 58"/>
          <p:cNvSpPr/>
          <p:nvPr/>
        </p:nvSpPr>
        <p:spPr>
          <a:xfrm>
            <a:off x="1264875" y="748425"/>
            <a:ext cx="360362" cy="43180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96901" y="818702"/>
            <a:ext cx="153888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dirty="0" smtClean="0"/>
              <a:t>系统拓扑图</a:t>
            </a:r>
            <a:endParaRPr lang="zh-CN" altLang="en-US" sz="2400" dirty="0" smtClean="0"/>
          </a:p>
          <a:p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/>
        </p:nvGraphicFramePr>
        <p:xfrm>
          <a:off x="338455" y="474345"/>
          <a:ext cx="11515090" cy="562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11506200" imgH="5619750" progId="Paint.Picture">
                  <p:embed/>
                </p:oleObj>
              </mc:Choice>
              <mc:Fallback>
                <p:oleObj name="" r:id="rId1" imgW="11506200" imgH="56197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8455" y="474345"/>
                        <a:ext cx="11515090" cy="5624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MH" val="20180303171444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MH" val="20180303171444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80303171444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80303171444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80303171444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80303165023"/>
  <p:tag name="MH_LIBRARY" val="GRAPHIC"/>
  <p:tag name="MH_TYPE" val="Other"/>
  <p:tag name="MH_ORDER" val="6"/>
</p:tagLst>
</file>

<file path=ppt/tags/tag7.xml><?xml version="1.0" encoding="utf-8"?>
<p:tagLst xmlns:p="http://schemas.openxmlformats.org/presentationml/2006/main">
  <p:tag name="MH" val="20180303165023"/>
  <p:tag name="MH_LIBRARY" val="GRAPHIC"/>
  <p:tag name="MH_TYPE" val="Other"/>
  <p:tag name="MH_ORDER" val="5"/>
</p:tagLst>
</file>

<file path=ppt/tags/tag8.xml><?xml version="1.0" encoding="utf-8"?>
<p:tagLst xmlns:p="http://schemas.openxmlformats.org/presentationml/2006/main">
  <p:tag name="MH" val="20180303232342"/>
  <p:tag name="MH_LIBRARY" val="GRAPHIC"/>
  <p:tag name="MH_TYPE" val="Other"/>
  <p:tag name="MH_ORDER" val="12"/>
</p:tagLst>
</file>

<file path=ppt/theme/theme1.xml><?xml version="1.0" encoding="utf-8"?>
<a:theme xmlns:a="http://schemas.openxmlformats.org/drawingml/2006/main" name="Office 主题​​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B1C54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 sz="2000" b="1" dirty="0">
            <a:solidFill>
              <a:srgbClr val="FFFFFF"/>
            </a:solidFill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2753</Words>
  <Application>WPS 演示</Application>
  <PresentationFormat>自定义</PresentationFormat>
  <Paragraphs>450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Impact</vt:lpstr>
      <vt:lpstr>Times New Roman</vt:lpstr>
      <vt:lpstr>Arial Unicode MS</vt:lpstr>
      <vt:lpstr>Office 主题​​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930</cp:revision>
  <dcterms:created xsi:type="dcterms:W3CDTF">2015-05-05T08:02:00Z</dcterms:created>
  <dcterms:modified xsi:type="dcterms:W3CDTF">2018-11-19T06:32:53Z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2052-10.1.0.7397</vt:lpwstr>
  </property>
</Properties>
</file>